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2" r:id="rId7"/>
    <p:sldId id="264" r:id="rId8"/>
    <p:sldId id="263" r:id="rId9"/>
    <p:sldId id="265" r:id="rId10"/>
    <p:sldId id="266" r:id="rId11"/>
    <p:sldId id="267" r:id="rId12"/>
    <p:sldId id="268" r:id="rId13"/>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73277" autoAdjust="0"/>
  </p:normalViewPr>
  <p:slideViewPr>
    <p:cSldViewPr snapToGrid="0" snapToObjects="1">
      <p:cViewPr>
        <p:scale>
          <a:sx n="75" d="100"/>
          <a:sy n="75" d="100"/>
        </p:scale>
        <p:origin x="-1661" y="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66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89BED34A-10EB-4FAD-A5AB-CD671C8A6C0A}" type="datetimeFigureOut">
              <a:rPr lang="en-US"/>
              <a:pPr>
                <a:defRPr/>
              </a:pPr>
              <a:t>5/22/2014</a:t>
            </a:fld>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66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66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FED3EB4-4448-4DBB-8B36-D9DD886817BA}" type="slidenum">
              <a:rPr lang="en-US"/>
              <a:pPr>
                <a:defRPr/>
              </a:pPr>
              <a:t>‹#›</a:t>
            </a:fld>
            <a:endParaRPr lang="en-US"/>
          </a:p>
        </p:txBody>
      </p:sp>
    </p:spTree>
    <p:extLst>
      <p:ext uri="{BB962C8B-B14F-4D97-AF65-F5344CB8AC3E}">
        <p14:creationId xmlns:p14="http://schemas.microsoft.com/office/powerpoint/2010/main" val="30916130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ChangeArrowheads="1" noTextEdit="1"/>
          </p:cNvSpPr>
          <p:nvPr>
            <p:ph type="sldImg"/>
          </p:nvPr>
        </p:nvSpPr>
        <p:spPr>
          <a:ln/>
        </p:spPr>
      </p:sp>
      <p:sp>
        <p:nvSpPr>
          <p:cNvPr id="15362" name="Rectangle 3"/>
          <p:cNvSpPr>
            <a:spLocks noGrp="1" noChangeArrowheads="1"/>
          </p:cNvSpPr>
          <p:nvPr>
            <p:ph type="body" idx="1"/>
          </p:nvPr>
        </p:nvSpPr>
        <p:spPr>
          <a:noFill/>
          <a:ln/>
        </p:spPr>
        <p:txBody>
          <a:bodyPr/>
          <a:lstStyle/>
          <a:p>
            <a:pPr eaLnBrk="1" hangingPunct="1">
              <a:buFont typeface="Arial" pitchFamily="34" charset="0"/>
              <a:buNone/>
            </a:pPr>
            <a:r>
              <a:rPr lang="en-US" b="1" baseline="0" dirty="0" smtClean="0"/>
              <a:t>Showcase your agency in this presentation</a:t>
            </a:r>
          </a:p>
          <a:p>
            <a:pPr eaLnBrk="1" hangingPunct="1">
              <a:buFont typeface="Arial" pitchFamily="34" charset="0"/>
              <a:buNone/>
            </a:pPr>
            <a:endParaRPr lang="en-US" b="1" dirty="0" smtClean="0"/>
          </a:p>
          <a:p>
            <a:pPr lvl="1" eaLnBrk="1" hangingPunct="1">
              <a:buFont typeface="Arial" pitchFamily="34" charset="0"/>
              <a:buChar char="•"/>
            </a:pPr>
            <a:r>
              <a:rPr lang="en-US" dirty="0" smtClean="0"/>
              <a:t>Insert your agency’s logo in the lower left hand corner</a:t>
            </a:r>
            <a:r>
              <a:rPr lang="en-US" baseline="0" dirty="0" smtClean="0"/>
              <a:t> on every slide in this presentation.</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eaLnBrk="1" hangingPunct="1">
              <a:lnSpc>
                <a:spcPct val="90000"/>
              </a:lnSpc>
            </a:pPr>
            <a:r>
              <a:rPr lang="en-US" b="1" dirty="0" smtClean="0"/>
              <a:t>Why are the Standards important?</a:t>
            </a:r>
          </a:p>
          <a:p>
            <a:pPr eaLnBrk="1" hangingPunct="1">
              <a:lnSpc>
                <a:spcPct val="90000"/>
              </a:lnSpc>
            </a:pPr>
            <a:endParaRPr lang="en-US" b="1" dirty="0" smtClean="0"/>
          </a:p>
          <a:p>
            <a:pPr eaLnBrk="1" hangingPunct="1">
              <a:lnSpc>
                <a:spcPct val="90000"/>
              </a:lnSpc>
            </a:pPr>
            <a:r>
              <a:rPr lang="en-US" b="1" dirty="0" smtClean="0"/>
              <a:t>Setting the Standard for Success through “Homeownership Done Right”</a:t>
            </a:r>
            <a:r>
              <a:rPr lang="en-US" b="1" baseline="0" dirty="0" smtClean="0"/>
              <a:t> </a:t>
            </a:r>
            <a:endParaRPr lang="en-US" b="1" dirty="0" smtClean="0"/>
          </a:p>
          <a:p>
            <a:pPr eaLnBrk="1" hangingPunct="1">
              <a:lnSpc>
                <a:spcPct val="90000"/>
              </a:lnSpc>
              <a:buFont typeface="Arial" pitchFamily="34" charset="0"/>
              <a:buChar char="•"/>
            </a:pPr>
            <a:endParaRPr lang="en-US" dirty="0" smtClean="0">
              <a:solidFill>
                <a:schemeClr val="bg1"/>
              </a:solidFill>
              <a:ea typeface="Geneva"/>
              <a:cs typeface="Geneva"/>
            </a:endParaRPr>
          </a:p>
          <a:p>
            <a:pPr marL="0" marR="0" indent="0" algn="l" defTabSz="914400" rtl="0" eaLnBrk="1" fontAlgn="base" latinLnBrk="0" hangingPunct="1">
              <a:lnSpc>
                <a:spcPct val="90000"/>
              </a:lnSpc>
              <a:spcBef>
                <a:spcPct val="30000"/>
              </a:spcBef>
              <a:spcAft>
                <a:spcPct val="0"/>
              </a:spcAft>
              <a:buClrTx/>
              <a:buSzTx/>
              <a:buFontTx/>
              <a:buChar char="•"/>
              <a:tabLst/>
              <a:defRPr/>
            </a:pPr>
            <a:r>
              <a:rPr lang="en-US" baseline="0" dirty="0" smtClean="0">
                <a:solidFill>
                  <a:schemeClr val="bg1"/>
                </a:solidFill>
                <a:ea typeface="Geneva"/>
                <a:cs typeface="Geneva"/>
              </a:rPr>
              <a:t> “Homeownership Done Right” – three simple words which are embodied in the National Industry Standards for Homeownership Education and Counseling</a:t>
            </a:r>
            <a:endParaRPr lang="en-US" dirty="0" smtClean="0">
              <a:solidFill>
                <a:schemeClr val="bg1"/>
              </a:solidFill>
              <a:ea typeface="Geneva"/>
              <a:cs typeface="Geneva"/>
            </a:endParaRPr>
          </a:p>
          <a:p>
            <a:pPr marL="0" marR="0" indent="0" algn="l" defTabSz="914400" rtl="0" eaLnBrk="1" fontAlgn="base" latinLnBrk="0" hangingPunct="1">
              <a:lnSpc>
                <a:spcPct val="90000"/>
              </a:lnSpc>
              <a:spcBef>
                <a:spcPct val="30000"/>
              </a:spcBef>
              <a:spcAft>
                <a:spcPct val="0"/>
              </a:spcAft>
              <a:buClrTx/>
              <a:buSzTx/>
              <a:buFontTx/>
              <a:buNone/>
              <a:tabLst/>
              <a:defRPr/>
            </a:pPr>
            <a:endParaRPr lang="en-US" dirty="0" smtClean="0">
              <a:solidFill>
                <a:schemeClr val="bg1"/>
              </a:solidFill>
              <a:ea typeface="Geneva"/>
              <a:cs typeface="Geneva"/>
            </a:endParaRPr>
          </a:p>
          <a:p>
            <a:pPr eaLnBrk="1" hangingPunct="1">
              <a:lnSpc>
                <a:spcPct val="90000"/>
              </a:lnSpc>
              <a:buFontTx/>
              <a:buChar char="•"/>
            </a:pPr>
            <a:r>
              <a:rPr lang="en-US" dirty="0" smtClean="0">
                <a:solidFill>
                  <a:schemeClr val="bg1"/>
                </a:solidFill>
                <a:ea typeface="Geneva"/>
                <a:cs typeface="Geneva"/>
              </a:rPr>
              <a:t>Education and counseling is a critical step in producing an informed consumer who is better equipped to successfully sustain homeownership.</a:t>
            </a:r>
          </a:p>
          <a:p>
            <a:pPr eaLnBrk="1" hangingPunct="1">
              <a:lnSpc>
                <a:spcPct val="90000"/>
              </a:lnSpc>
              <a:buFontTx/>
              <a:buNone/>
            </a:pPr>
            <a:endParaRPr lang="en-US" dirty="0" smtClean="0">
              <a:solidFill>
                <a:schemeClr val="bg1"/>
              </a:solidFill>
              <a:ea typeface="Geneva"/>
              <a:cs typeface="Geneva"/>
            </a:endParaRPr>
          </a:p>
          <a:p>
            <a:pPr eaLnBrk="1" hangingPunct="1">
              <a:lnSpc>
                <a:spcPct val="90000"/>
              </a:lnSpc>
              <a:buFontTx/>
              <a:buChar char="•"/>
            </a:pPr>
            <a:r>
              <a:rPr lang="en-US" dirty="0" smtClean="0">
                <a:solidFill>
                  <a:schemeClr val="bg1"/>
                </a:solidFill>
                <a:ea typeface="Geneva"/>
                <a:cs typeface="Geneva"/>
              </a:rPr>
              <a:t>The Standards provide a baseline – among and across diverse stakeholders – for what constitutes reliable homeownership education and counseling. These baseline benchmarks will be discussed during this presentation. </a:t>
            </a:r>
          </a:p>
          <a:p>
            <a:pPr eaLnBrk="1" hangingPunct="1">
              <a:lnSpc>
                <a:spcPct val="90000"/>
              </a:lnSpc>
              <a:buFontTx/>
              <a:buChar char="•"/>
            </a:pPr>
            <a:endParaRPr lang="en-US" dirty="0" smtClean="0">
              <a:solidFill>
                <a:schemeClr val="bg1"/>
              </a:solidFill>
              <a:ea typeface="Geneva"/>
              <a:cs typeface="Geneva"/>
            </a:endParaRPr>
          </a:p>
          <a:p>
            <a:pPr eaLnBrk="1" hangingPunct="1">
              <a:lnSpc>
                <a:spcPct val="90000"/>
              </a:lnSpc>
              <a:buFontTx/>
              <a:buChar char="•"/>
            </a:pPr>
            <a:r>
              <a:rPr lang="en-US" dirty="0" smtClean="0">
                <a:solidFill>
                  <a:schemeClr val="bg1"/>
                </a:solidFill>
                <a:ea typeface="Geneva"/>
                <a:cs typeface="Geneva"/>
              </a:rPr>
              <a:t>The Standards enable homeownership professionals to demonstrate that all clients receive consistent, dependable, and quality service in homeownership education and counseling. These standards create a level of consistency in the industry and underscore the continued professional delivery of specialized services by counselors and educators nationwide.</a:t>
            </a:r>
          </a:p>
          <a:p>
            <a:pPr eaLnBrk="1" hangingPunct="1">
              <a:lnSpc>
                <a:spcPct val="90000"/>
              </a:lnSpc>
            </a:pPr>
            <a:endParaRPr lang="en-US" dirty="0" smtClean="0">
              <a:solidFill>
                <a:schemeClr val="bg1"/>
              </a:solidFill>
              <a:ea typeface="Geneva"/>
              <a:cs typeface="Geneva"/>
            </a:endParaRPr>
          </a:p>
          <a:p>
            <a:pPr eaLnBrk="1" hangingPunct="1">
              <a:lnSpc>
                <a:spcPct val="90000"/>
              </a:lnSpc>
              <a:buFontTx/>
              <a:buChar char="•"/>
            </a:pPr>
            <a:r>
              <a:rPr lang="en-US" dirty="0" smtClean="0">
                <a:solidFill>
                  <a:schemeClr val="bg1"/>
                </a:solidFill>
                <a:ea typeface="Geneva"/>
                <a:cs typeface="Geneva"/>
              </a:rPr>
              <a:t> By focusing on professional excellence, the Standards ensure a very real commitment to provide quality, responsible counseling and education services that strengthen long-term homeownership success.</a:t>
            </a:r>
          </a:p>
          <a:p>
            <a:pPr eaLnBrk="1" hangingPunct="1">
              <a:lnSpc>
                <a:spcPct val="90000"/>
              </a:lnSpc>
              <a:buFontTx/>
              <a:buChar char="•"/>
            </a:pPr>
            <a:endParaRPr lang="en-US" dirty="0" smtClean="0">
              <a:solidFill>
                <a:schemeClr val="bg1"/>
              </a:solidFill>
              <a:ea typeface="Geneva"/>
              <a:cs typeface="Geneva"/>
            </a:endParaRPr>
          </a:p>
          <a:p>
            <a:pPr eaLnBrk="1" hangingPunct="1">
              <a:lnSpc>
                <a:spcPct val="90000"/>
              </a:lnSpc>
            </a:pPr>
            <a:endParaRPr lang="en-US" dirty="0" smtClean="0"/>
          </a:p>
        </p:txBody>
      </p:sp>
      <p:sp>
        <p:nvSpPr>
          <p:cNvPr id="17411" name="Slide Number Placeholder 3"/>
          <p:cNvSpPr>
            <a:spLocks noGrp="1"/>
          </p:cNvSpPr>
          <p:nvPr>
            <p:ph type="sldNum" sz="quarter" idx="5"/>
          </p:nvPr>
        </p:nvSpPr>
        <p:spPr>
          <a:noFill/>
        </p:spPr>
        <p:txBody>
          <a:bodyPr/>
          <a:lstStyle/>
          <a:p>
            <a:fld id="{53D39E4A-DA54-47E0-A908-790FC0F0A1A0}"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ln/>
        </p:spPr>
      </p:sp>
      <p:sp>
        <p:nvSpPr>
          <p:cNvPr id="19458" name="Notes Placeholder 2"/>
          <p:cNvSpPr>
            <a:spLocks noGrp="1"/>
          </p:cNvSpPr>
          <p:nvPr>
            <p:ph type="body" idx="1"/>
          </p:nvPr>
        </p:nvSpPr>
        <p:spPr>
          <a:noFill/>
          <a:ln/>
        </p:spPr>
        <p:txBody>
          <a:bodyPr/>
          <a:lstStyle/>
          <a:p>
            <a:pPr eaLnBrk="1" hangingPunct="1"/>
            <a:r>
              <a:rPr lang="en-US" b="1" dirty="0" smtClean="0"/>
              <a:t>How the Standards were developed:</a:t>
            </a:r>
          </a:p>
          <a:p>
            <a:pPr eaLnBrk="1" hangingPunct="1"/>
            <a:endParaRPr lang="en-US" dirty="0" smtClean="0"/>
          </a:p>
          <a:p>
            <a:pPr eaLnBrk="1" hangingPunct="1">
              <a:buFontTx/>
              <a:buChar char="•"/>
            </a:pPr>
            <a:r>
              <a:rPr lang="en-US" dirty="0" smtClean="0"/>
              <a:t>In 2005, a collaborative effort of over 30 housing industry partners came together to develop the National Industry Standards to help practitioners and organizations serve households and communities with consistent service and professional excellence</a:t>
            </a:r>
          </a:p>
          <a:p>
            <a:pPr eaLnBrk="1" hangingPunct="1"/>
            <a:endParaRPr lang="en-US" dirty="0" smtClean="0"/>
          </a:p>
          <a:p>
            <a:pPr eaLnBrk="1" hangingPunct="1">
              <a:buFontTx/>
              <a:buChar char="•"/>
            </a:pPr>
            <a:r>
              <a:rPr lang="en-US" dirty="0" smtClean="0"/>
              <a:t>The Standards documents were developed and input gathered by the Advisory Council for the National Industry Standards and from a variety of housing industry partners</a:t>
            </a:r>
          </a:p>
          <a:p>
            <a:pPr eaLnBrk="1" hangingPunct="1">
              <a:buFontTx/>
              <a:buChar char="•"/>
            </a:pPr>
            <a:endParaRPr lang="en-US" dirty="0" smtClean="0"/>
          </a:p>
          <a:p>
            <a:pPr eaLnBrk="1" hangingPunct="1">
              <a:buFontTx/>
              <a:buChar char="•"/>
            </a:pPr>
            <a:r>
              <a:rPr lang="en-US" dirty="0" smtClean="0"/>
              <a:t>The actual Standards were drawn from a variety of sources including existing standards used by the U.S. Department of Housing and Urban Development (HUD) and local, regional and national housing counseling agencies. </a:t>
            </a:r>
          </a:p>
          <a:p>
            <a:pPr eaLnBrk="1" hangingPunct="1"/>
            <a:endParaRPr lang="en-US" dirty="0" smtClean="0"/>
          </a:p>
          <a:p>
            <a:pPr eaLnBrk="1" hangingPunct="1">
              <a:buFontTx/>
              <a:buChar char="•"/>
            </a:pPr>
            <a:r>
              <a:rPr lang="en-US" dirty="0" smtClean="0"/>
              <a:t>The Standards were formally launched in May 2007. </a:t>
            </a:r>
            <a:endParaRPr lang="en-US" dirty="0" smtClean="0">
              <a:solidFill>
                <a:schemeClr val="bg1"/>
              </a:solidFill>
            </a:endParaRPr>
          </a:p>
        </p:txBody>
      </p:sp>
      <p:sp>
        <p:nvSpPr>
          <p:cNvPr id="19459" name="Slide Number Placeholder 3"/>
          <p:cNvSpPr>
            <a:spLocks noGrp="1"/>
          </p:cNvSpPr>
          <p:nvPr>
            <p:ph type="sldNum" sz="quarter" idx="5"/>
          </p:nvPr>
        </p:nvSpPr>
        <p:spPr>
          <a:noFill/>
        </p:spPr>
        <p:txBody>
          <a:bodyPr/>
          <a:lstStyle/>
          <a:p>
            <a:fld id="{B0B5451E-8280-405E-90F3-2374E585A7FE}"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p:spPr>
        <p:txBody>
          <a:bodyPr/>
          <a:lstStyle/>
          <a:p>
            <a:pPr eaLnBrk="1" hangingPunct="1"/>
            <a:r>
              <a:rPr lang="en-US" b="1" smtClean="0"/>
              <a:t>Who are the members of the Advisory Council?</a:t>
            </a:r>
          </a:p>
          <a:p>
            <a:pPr eaLnBrk="1" hangingPunct="1"/>
            <a:endParaRPr lang="en-US" smtClean="0"/>
          </a:p>
          <a:p>
            <a:pPr eaLnBrk="1" hangingPunct="1">
              <a:buFontTx/>
              <a:buChar char="•"/>
            </a:pPr>
            <a:r>
              <a:rPr lang="en-US" smtClean="0"/>
              <a:t>Members of the Advisory Council include homeownership counseling &amp; education agencies, national intermediaries, the US Department of Housing and Urban Development (HUD), Housing Finance Agencies, national lenders, mortgage insurers and government sponsored entities such as Fannie Mae and Freddie Mac</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ln/>
        </p:spPr>
      </p:sp>
      <p:sp>
        <p:nvSpPr>
          <p:cNvPr id="23554" name="Rectangle 3"/>
          <p:cNvSpPr>
            <a:spLocks noGrp="1" noChangeArrowheads="1"/>
          </p:cNvSpPr>
          <p:nvPr>
            <p:ph type="body" idx="1"/>
          </p:nvPr>
        </p:nvSpPr>
        <p:spPr>
          <a:noFill/>
          <a:ln/>
        </p:spPr>
        <p:txBody>
          <a:bodyPr/>
          <a:lstStyle/>
          <a:p>
            <a:pPr eaLnBrk="1" hangingPunct="1">
              <a:buFontTx/>
              <a:buNone/>
            </a:pPr>
            <a:r>
              <a:rPr lang="en-US" b="1" dirty="0" smtClean="0"/>
              <a:t>Showcase</a:t>
            </a:r>
            <a:r>
              <a:rPr lang="en-US" b="1" baseline="0" dirty="0" smtClean="0"/>
              <a:t> your agency’s implementation of the Standards</a:t>
            </a:r>
          </a:p>
          <a:p>
            <a:pPr eaLnBrk="1" hangingPunct="1">
              <a:buFontTx/>
              <a:buNone/>
            </a:pPr>
            <a:endParaRPr lang="en-US" b="1" dirty="0" smtClean="0"/>
          </a:p>
          <a:p>
            <a:pPr lvl="1" eaLnBrk="1" hangingPunct="1">
              <a:buFontTx/>
              <a:buChar char="•"/>
            </a:pPr>
            <a:r>
              <a:rPr lang="en-US" baseline="0" dirty="0" smtClean="0"/>
              <a:t> Include a few key points highlighting</a:t>
            </a:r>
            <a:r>
              <a:rPr lang="en-US" dirty="0" smtClean="0"/>
              <a:t> your agency’s implementation of the Standards</a:t>
            </a:r>
            <a:r>
              <a:rPr lang="en-US" baseline="0" dirty="0" smtClean="0"/>
              <a:t> on this page</a:t>
            </a: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eaLnBrk="1" hangingPunct="1"/>
            <a:r>
              <a:rPr lang="en-US" sz="1000" b="1" smtClean="0"/>
              <a:t>The Standards focus on a set of six core areas, namely: </a:t>
            </a:r>
          </a:p>
          <a:p>
            <a:pPr eaLnBrk="1" hangingPunct="1"/>
            <a:endParaRPr lang="en-US" sz="1000" smtClean="0"/>
          </a:p>
          <a:p>
            <a:pPr eaLnBrk="1" hangingPunct="1">
              <a:buFontTx/>
              <a:buChar char="•"/>
            </a:pPr>
            <a:r>
              <a:rPr lang="en-US" sz="1000" b="1" i="1" smtClean="0">
                <a:solidFill>
                  <a:srgbClr val="FFFF66"/>
                </a:solidFill>
              </a:rPr>
              <a:t>Competency</a:t>
            </a:r>
            <a:r>
              <a:rPr lang="en-US" sz="1000" smtClean="0">
                <a:solidFill>
                  <a:schemeClr val="bg1"/>
                </a:solidFill>
              </a:rPr>
              <a:t> – including strong knowledge of the homebuying process, money management, etc.</a:t>
            </a:r>
          </a:p>
          <a:p>
            <a:pPr eaLnBrk="1" hangingPunct="1"/>
            <a:endParaRPr lang="en-US" sz="1000" smtClean="0">
              <a:solidFill>
                <a:schemeClr val="bg1"/>
              </a:solidFill>
            </a:endParaRPr>
          </a:p>
          <a:p>
            <a:pPr eaLnBrk="1" hangingPunct="1">
              <a:buFontTx/>
              <a:buChar char="•"/>
            </a:pPr>
            <a:r>
              <a:rPr lang="en-US" sz="1000" b="1" i="1" smtClean="0">
                <a:solidFill>
                  <a:srgbClr val="FFFF66"/>
                </a:solidFill>
              </a:rPr>
              <a:t>Skills</a:t>
            </a:r>
            <a:r>
              <a:rPr lang="en-US" sz="1000" b="1" smtClean="0">
                <a:solidFill>
                  <a:srgbClr val="FFFF66"/>
                </a:solidFill>
              </a:rPr>
              <a:t> </a:t>
            </a:r>
            <a:r>
              <a:rPr lang="en-US" sz="1000" smtClean="0">
                <a:solidFill>
                  <a:schemeClr val="bg1"/>
                </a:solidFill>
              </a:rPr>
              <a:t>– including communication and listening skills, adult education, and facilitation skills</a:t>
            </a:r>
          </a:p>
          <a:p>
            <a:pPr eaLnBrk="1" hangingPunct="1"/>
            <a:endParaRPr lang="en-US" sz="1000" smtClean="0">
              <a:solidFill>
                <a:schemeClr val="bg1"/>
              </a:solidFill>
            </a:endParaRPr>
          </a:p>
          <a:p>
            <a:pPr eaLnBrk="1" hangingPunct="1">
              <a:buFontTx/>
              <a:buChar char="•"/>
            </a:pPr>
            <a:r>
              <a:rPr lang="en-US" sz="1000" b="1" i="1" smtClean="0">
                <a:solidFill>
                  <a:srgbClr val="FFFF66"/>
                </a:solidFill>
              </a:rPr>
              <a:t>Training</a:t>
            </a:r>
            <a:r>
              <a:rPr lang="en-US" sz="1000" b="1" smtClean="0">
                <a:solidFill>
                  <a:schemeClr val="bg1"/>
                </a:solidFill>
              </a:rPr>
              <a:t> </a:t>
            </a:r>
            <a:r>
              <a:rPr lang="en-US" sz="1000" smtClean="0">
                <a:solidFill>
                  <a:schemeClr val="bg1"/>
                </a:solidFill>
              </a:rPr>
              <a:t>– with recommendations for minimum number of hours of training</a:t>
            </a:r>
          </a:p>
          <a:p>
            <a:pPr eaLnBrk="1" hangingPunct="1"/>
            <a:endParaRPr lang="en-US" sz="1000" smtClean="0">
              <a:solidFill>
                <a:schemeClr val="bg1"/>
              </a:solidFill>
            </a:endParaRPr>
          </a:p>
          <a:p>
            <a:pPr eaLnBrk="1" hangingPunct="1">
              <a:buFontTx/>
              <a:buChar char="•"/>
            </a:pPr>
            <a:r>
              <a:rPr lang="en-US" sz="1000" b="1" i="1" smtClean="0">
                <a:solidFill>
                  <a:srgbClr val="FFFF66"/>
                </a:solidFill>
              </a:rPr>
              <a:t>Operational Knowledge</a:t>
            </a:r>
            <a:r>
              <a:rPr lang="en-US" sz="1000" b="1" smtClean="0">
                <a:solidFill>
                  <a:schemeClr val="bg1"/>
                </a:solidFill>
              </a:rPr>
              <a:t> </a:t>
            </a:r>
            <a:r>
              <a:rPr lang="en-US" sz="1000" smtClean="0">
                <a:solidFill>
                  <a:schemeClr val="bg1"/>
                </a:solidFill>
              </a:rPr>
              <a:t>– regarding programs,  fundraising, marketing, etc.</a:t>
            </a:r>
          </a:p>
          <a:p>
            <a:pPr eaLnBrk="1" hangingPunct="1"/>
            <a:endParaRPr lang="en-US" sz="1000" smtClean="0">
              <a:solidFill>
                <a:schemeClr val="bg1"/>
              </a:solidFill>
            </a:endParaRPr>
          </a:p>
          <a:p>
            <a:pPr eaLnBrk="1" hangingPunct="1">
              <a:buFontTx/>
              <a:buChar char="•"/>
            </a:pPr>
            <a:r>
              <a:rPr lang="en-US" sz="1000" b="1" i="1" smtClean="0">
                <a:solidFill>
                  <a:srgbClr val="FFFF66"/>
                </a:solidFill>
              </a:rPr>
              <a:t>Code of Ethics and Conduct</a:t>
            </a:r>
            <a:r>
              <a:rPr lang="en-US" sz="1000" smtClean="0">
                <a:solidFill>
                  <a:schemeClr val="bg1"/>
                </a:solidFill>
              </a:rPr>
              <a:t> – which practitioners must sign and abide by - ensuring the best possible client service</a:t>
            </a:r>
          </a:p>
          <a:p>
            <a:pPr eaLnBrk="1" hangingPunct="1"/>
            <a:endParaRPr lang="en-US" sz="1000" smtClean="0">
              <a:solidFill>
                <a:schemeClr val="bg1"/>
              </a:solidFill>
            </a:endParaRPr>
          </a:p>
          <a:p>
            <a:pPr eaLnBrk="1" hangingPunct="1">
              <a:buFontTx/>
              <a:buChar char="•"/>
            </a:pPr>
            <a:r>
              <a:rPr lang="en-US" sz="1000" b="1" i="1" smtClean="0">
                <a:solidFill>
                  <a:srgbClr val="FFFF66"/>
                </a:solidFill>
              </a:rPr>
              <a:t>Performance Standards</a:t>
            </a:r>
            <a:r>
              <a:rPr lang="en-US" sz="1000" smtClean="0">
                <a:solidFill>
                  <a:schemeClr val="bg1"/>
                </a:solidFill>
              </a:rPr>
              <a:t> – including standards for delivery, curriculum, recordkeeping, and reporting</a:t>
            </a:r>
          </a:p>
          <a:p>
            <a:pPr eaLnBrk="1" hangingPunct="1">
              <a:buFontTx/>
              <a:buChar char="•"/>
            </a:pPr>
            <a:endParaRPr lang="en-US" sz="1000" smtClean="0">
              <a:solidFill>
                <a:schemeClr val="bg1"/>
              </a:solidFill>
            </a:endParaRPr>
          </a:p>
          <a:p>
            <a:pPr eaLnBrk="1" hangingPunct="1"/>
            <a:r>
              <a:rPr lang="en-US" sz="1000" smtClean="0">
                <a:solidFill>
                  <a:schemeClr val="bg1"/>
                </a:solidFill>
              </a:rPr>
              <a:t>The full Standards guidelines are available at </a:t>
            </a:r>
            <a:r>
              <a:rPr lang="en-US" sz="1000" smtClean="0">
                <a:solidFill>
                  <a:srgbClr val="0070C0"/>
                </a:solidFill>
              </a:rPr>
              <a:t>www.homeownershipstandards.com</a:t>
            </a:r>
            <a:r>
              <a:rPr lang="en-US" sz="1000" smtClean="0">
                <a:solidFill>
                  <a:schemeClr val="bg1"/>
                </a:solidFill>
              </a:rPr>
              <a:t>. Click on “Standards Documents” to download. </a:t>
            </a:r>
          </a:p>
          <a:p>
            <a:pPr eaLnBrk="1" hangingPunct="1"/>
            <a:endParaRPr lang="en-US" sz="1000" smtClean="0"/>
          </a:p>
        </p:txBody>
      </p:sp>
      <p:sp>
        <p:nvSpPr>
          <p:cNvPr id="25603" name="Slide Number Placeholder 3"/>
          <p:cNvSpPr>
            <a:spLocks noGrp="1"/>
          </p:cNvSpPr>
          <p:nvPr>
            <p:ph type="sldNum" sz="quarter" idx="5"/>
          </p:nvPr>
        </p:nvSpPr>
        <p:spPr>
          <a:noFill/>
        </p:spPr>
        <p:txBody>
          <a:bodyPr/>
          <a:lstStyle/>
          <a:p>
            <a:fld id="{ACD50006-C9D0-4F6A-99BC-B4B5E58C50DE}"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marL="342900" indent="-342900" eaLnBrk="1" hangingPunct="1">
              <a:spcBef>
                <a:spcPct val="40000"/>
              </a:spcBef>
              <a:buClr>
                <a:srgbClr val="FFFF66"/>
              </a:buClr>
            </a:pPr>
            <a:r>
              <a:rPr lang="en-US" b="1" smtClean="0">
                <a:solidFill>
                  <a:schemeClr val="bg1"/>
                </a:solidFill>
                <a:ea typeface="Geneva"/>
                <a:cs typeface="Geneva"/>
              </a:rPr>
              <a:t>By fully adopting the Standards, organizations will:</a:t>
            </a:r>
          </a:p>
          <a:p>
            <a:pPr marL="342900" indent="-342900" eaLnBrk="1" hangingPunct="1">
              <a:spcBef>
                <a:spcPct val="40000"/>
              </a:spcBef>
              <a:buClr>
                <a:srgbClr val="FFFF66"/>
              </a:buClr>
              <a:buFontTx/>
              <a:buChar char="•"/>
            </a:pPr>
            <a:endParaRPr lang="en-US" smtClean="0">
              <a:solidFill>
                <a:schemeClr val="bg1"/>
              </a:solidFill>
              <a:ea typeface="Geneva"/>
              <a:cs typeface="Geneva"/>
            </a:endParaRPr>
          </a:p>
          <a:p>
            <a:pPr marL="800100" lvl="1" indent="-342900" eaLnBrk="1" hangingPunct="1">
              <a:spcBef>
                <a:spcPct val="40000"/>
              </a:spcBef>
              <a:buClr>
                <a:srgbClr val="FFFF66"/>
              </a:buClr>
              <a:buFontTx/>
              <a:buChar char="•"/>
            </a:pPr>
            <a:r>
              <a:rPr lang="en-US" smtClean="0">
                <a:solidFill>
                  <a:schemeClr val="bg1"/>
                </a:solidFill>
                <a:ea typeface="Geneva"/>
                <a:cs typeface="Geneva"/>
              </a:rPr>
              <a:t>Promote responsibility and sustainability for homeownership in the community</a:t>
            </a:r>
          </a:p>
          <a:p>
            <a:pPr marL="800100" lvl="1" indent="-342900" eaLnBrk="1" hangingPunct="1">
              <a:spcBef>
                <a:spcPct val="40000"/>
              </a:spcBef>
              <a:buClr>
                <a:srgbClr val="FFFF66"/>
              </a:buClr>
              <a:buFontTx/>
              <a:buChar char="•"/>
            </a:pPr>
            <a:r>
              <a:rPr lang="en-US" smtClean="0">
                <a:solidFill>
                  <a:schemeClr val="bg1"/>
                </a:solidFill>
                <a:ea typeface="Geneva"/>
                <a:cs typeface="Geneva"/>
              </a:rPr>
              <a:t>Create consistency in content for clients across the nation</a:t>
            </a:r>
          </a:p>
          <a:p>
            <a:pPr marL="800100" lvl="1" indent="-342900" eaLnBrk="1" hangingPunct="1">
              <a:spcBef>
                <a:spcPct val="40000"/>
              </a:spcBef>
              <a:buClr>
                <a:srgbClr val="FFFF66"/>
              </a:buClr>
              <a:buFontTx/>
              <a:buChar char="•"/>
            </a:pPr>
            <a:r>
              <a:rPr lang="en-US" smtClean="0">
                <a:solidFill>
                  <a:schemeClr val="bg1"/>
                </a:solidFill>
                <a:ea typeface="Geneva"/>
                <a:cs typeface="Geneva"/>
              </a:rPr>
              <a:t>Raise awareness for their organizations and the homeownership counseling/education field</a:t>
            </a:r>
          </a:p>
          <a:p>
            <a:pPr marL="800100" lvl="1" indent="-342900" eaLnBrk="1" hangingPunct="1">
              <a:spcBef>
                <a:spcPct val="40000"/>
              </a:spcBef>
              <a:buClr>
                <a:srgbClr val="FFFF66"/>
              </a:buClr>
              <a:buFontTx/>
              <a:buChar char="•"/>
            </a:pPr>
            <a:r>
              <a:rPr lang="en-US" smtClean="0">
                <a:solidFill>
                  <a:schemeClr val="bg1"/>
                </a:solidFill>
                <a:ea typeface="Geneva"/>
                <a:cs typeface="Geneva"/>
              </a:rPr>
              <a:t>Gain the public’s trust by consistently providing reliable information</a:t>
            </a:r>
          </a:p>
          <a:p>
            <a:pPr marL="800100" lvl="1" indent="-342900" eaLnBrk="1" hangingPunct="1">
              <a:spcBef>
                <a:spcPct val="40000"/>
              </a:spcBef>
              <a:buClr>
                <a:srgbClr val="FFFF66"/>
              </a:buClr>
              <a:buFontTx/>
              <a:buChar char="•"/>
            </a:pPr>
            <a:r>
              <a:rPr lang="en-US" smtClean="0">
                <a:solidFill>
                  <a:schemeClr val="bg1"/>
                </a:solidFill>
                <a:ea typeface="Geneva"/>
                <a:cs typeface="Geneva"/>
              </a:rPr>
              <a:t>Encourage practitioners to perform at the highest level of  professionalism</a:t>
            </a:r>
          </a:p>
          <a:p>
            <a:pPr marL="800100" lvl="1" indent="-342900" eaLnBrk="1" hangingPunct="1">
              <a:spcBef>
                <a:spcPct val="40000"/>
              </a:spcBef>
              <a:buClr>
                <a:srgbClr val="FFFF66"/>
              </a:buClr>
              <a:buFontTx/>
              <a:buChar char="•"/>
            </a:pPr>
            <a:r>
              <a:rPr lang="en-US" smtClean="0">
                <a:solidFill>
                  <a:schemeClr val="bg1"/>
                </a:solidFill>
                <a:ea typeface="Geneva"/>
                <a:cs typeface="Geneva"/>
              </a:rPr>
              <a:t>Gain the public’s trust</a:t>
            </a:r>
          </a:p>
          <a:p>
            <a:pPr marL="800100" lvl="1" indent="-342900" eaLnBrk="1" hangingPunct="1">
              <a:spcBef>
                <a:spcPct val="40000"/>
              </a:spcBef>
              <a:buClr>
                <a:srgbClr val="FFFF66"/>
              </a:buClr>
              <a:buFontTx/>
              <a:buChar char="•"/>
            </a:pPr>
            <a:r>
              <a:rPr lang="en-US" smtClean="0">
                <a:solidFill>
                  <a:schemeClr val="bg1"/>
                </a:solidFill>
                <a:ea typeface="Geneva"/>
                <a:cs typeface="Geneva"/>
              </a:rPr>
              <a:t>Promote sustainability for their organization by reassuring funders and clients of the quality and consistency of their services</a:t>
            </a:r>
          </a:p>
          <a:p>
            <a:pPr marL="800100" lvl="1" indent="-342900" eaLnBrk="1" hangingPunct="1">
              <a:spcBef>
                <a:spcPct val="40000"/>
              </a:spcBef>
              <a:buClr>
                <a:srgbClr val="FFFF66"/>
              </a:buClr>
              <a:buFontTx/>
              <a:buChar char="•"/>
            </a:pPr>
            <a:r>
              <a:rPr lang="en-US" smtClean="0">
                <a:solidFill>
                  <a:schemeClr val="bg1"/>
                </a:solidFill>
                <a:ea typeface="Geneva"/>
                <a:cs typeface="Geneva"/>
              </a:rPr>
              <a:t>Elevate the industry’s reputation for quality and service delivery </a:t>
            </a:r>
          </a:p>
          <a:p>
            <a:pPr marL="342900" indent="-342900" eaLnBrk="1" hangingPunct="1"/>
            <a:endParaRPr lang="en-US" smtClean="0"/>
          </a:p>
        </p:txBody>
      </p:sp>
      <p:sp>
        <p:nvSpPr>
          <p:cNvPr id="27651" name="Slide Number Placeholder 3"/>
          <p:cNvSpPr>
            <a:spLocks noGrp="1"/>
          </p:cNvSpPr>
          <p:nvPr>
            <p:ph type="sldNum" sz="quarter" idx="5"/>
          </p:nvPr>
        </p:nvSpPr>
        <p:spPr>
          <a:noFill/>
        </p:spPr>
        <p:txBody>
          <a:bodyPr/>
          <a:lstStyle/>
          <a:p>
            <a:fld id="{4301F523-D2EF-43CE-9AD8-080EAA049EBD}"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ln/>
        </p:spPr>
      </p:sp>
      <p:sp>
        <p:nvSpPr>
          <p:cNvPr id="29698" name="Notes Placeholder 2"/>
          <p:cNvSpPr>
            <a:spLocks noGrp="1"/>
          </p:cNvSpPr>
          <p:nvPr>
            <p:ph type="body" idx="1"/>
          </p:nvPr>
        </p:nvSpPr>
        <p:spPr>
          <a:noFill/>
          <a:ln/>
        </p:spPr>
        <p:txBody>
          <a:bodyPr/>
          <a:lstStyle/>
          <a:p>
            <a:pPr marL="285750" indent="-285750" eaLnBrk="1" hangingPunct="1">
              <a:spcBef>
                <a:spcPct val="100000"/>
              </a:spcBef>
              <a:buClr>
                <a:srgbClr val="FFFF66"/>
              </a:buClr>
            </a:pPr>
            <a:r>
              <a:rPr lang="en-US" b="1" smtClean="0">
                <a:solidFill>
                  <a:schemeClr val="bg1"/>
                </a:solidFill>
                <a:ea typeface="Geneva"/>
                <a:cs typeface="Geneva"/>
              </a:rPr>
              <a:t>By fully integrating the Standards into their everyday business operations, practitioners will:</a:t>
            </a:r>
          </a:p>
          <a:p>
            <a:pPr marL="742950" lvl="1" indent="-285750" eaLnBrk="1" hangingPunct="1">
              <a:spcBef>
                <a:spcPct val="100000"/>
              </a:spcBef>
              <a:buClr>
                <a:srgbClr val="FFFF66"/>
              </a:buClr>
            </a:pPr>
            <a:endParaRPr lang="en-US" smtClean="0">
              <a:solidFill>
                <a:schemeClr val="bg1"/>
              </a:solidFill>
              <a:ea typeface="Geneva"/>
              <a:cs typeface="Geneva"/>
            </a:endParaRPr>
          </a:p>
          <a:p>
            <a:pPr marL="742950" lvl="1" indent="-285750" eaLnBrk="1" hangingPunct="1">
              <a:spcBef>
                <a:spcPct val="100000"/>
              </a:spcBef>
              <a:buClr>
                <a:srgbClr val="FFFF66"/>
              </a:buClr>
              <a:buFontTx/>
              <a:buChar char="•"/>
            </a:pPr>
            <a:r>
              <a:rPr lang="en-US" smtClean="0">
                <a:solidFill>
                  <a:schemeClr val="bg1"/>
                </a:solidFill>
                <a:ea typeface="Geneva"/>
                <a:cs typeface="Geneva"/>
              </a:rPr>
              <a:t>Increase their knowledge and skill set by following the Standards’ guidelines</a:t>
            </a:r>
          </a:p>
          <a:p>
            <a:pPr marL="742950" lvl="1" indent="-285750" eaLnBrk="1" hangingPunct="1">
              <a:spcBef>
                <a:spcPct val="100000"/>
              </a:spcBef>
              <a:buClr>
                <a:srgbClr val="FFFF66"/>
              </a:buClr>
              <a:buFontTx/>
              <a:buChar char="•"/>
            </a:pPr>
            <a:r>
              <a:rPr lang="en-US" smtClean="0">
                <a:solidFill>
                  <a:schemeClr val="bg1"/>
                </a:solidFill>
                <a:ea typeface="Geneva"/>
                <a:cs typeface="Geneva"/>
              </a:rPr>
              <a:t>Ensure clients receive a consistent level of quality and ethical service and in so doing;</a:t>
            </a:r>
          </a:p>
          <a:p>
            <a:pPr marL="742950" lvl="1" indent="-285750" eaLnBrk="1" hangingPunct="1">
              <a:spcBef>
                <a:spcPct val="100000"/>
              </a:spcBef>
              <a:buClr>
                <a:srgbClr val="FFFF66"/>
              </a:buClr>
              <a:buFontTx/>
              <a:buChar char="•"/>
            </a:pPr>
            <a:r>
              <a:rPr lang="en-US" smtClean="0">
                <a:solidFill>
                  <a:schemeClr val="bg1"/>
                </a:solidFill>
                <a:ea typeface="Geneva"/>
                <a:cs typeface="Geneva"/>
              </a:rPr>
              <a:t>Earn the trust of clients</a:t>
            </a:r>
          </a:p>
          <a:p>
            <a:pPr marL="742950" lvl="1" indent="-285750" eaLnBrk="1" hangingPunct="1">
              <a:spcBef>
                <a:spcPct val="100000"/>
              </a:spcBef>
              <a:buClr>
                <a:srgbClr val="FFFF66"/>
              </a:buClr>
              <a:buFontTx/>
              <a:buChar char="•"/>
            </a:pPr>
            <a:r>
              <a:rPr lang="en-US" smtClean="0">
                <a:solidFill>
                  <a:schemeClr val="bg1"/>
                </a:solidFill>
                <a:ea typeface="Geneva"/>
                <a:cs typeface="Geneva"/>
              </a:rPr>
              <a:t>Distinguish themselves professionally by striving to meet or exceed the Standards’ benchmarks</a:t>
            </a:r>
          </a:p>
          <a:p>
            <a:pPr marL="742950" lvl="1" indent="-285750" eaLnBrk="1" hangingPunct="1">
              <a:spcBef>
                <a:spcPct val="100000"/>
              </a:spcBef>
              <a:buClr>
                <a:srgbClr val="FFFF66"/>
              </a:buClr>
              <a:buFontTx/>
              <a:buChar char="•"/>
            </a:pPr>
            <a:r>
              <a:rPr lang="en-US" smtClean="0">
                <a:solidFill>
                  <a:schemeClr val="bg1"/>
                </a:solidFill>
                <a:ea typeface="Geneva"/>
                <a:cs typeface="Geneva"/>
              </a:rPr>
              <a:t>Enhance their credibility and image by adhering to the Code of Ethics and Conduct</a:t>
            </a:r>
          </a:p>
        </p:txBody>
      </p:sp>
      <p:sp>
        <p:nvSpPr>
          <p:cNvPr id="29699" name="Slide Number Placeholder 3"/>
          <p:cNvSpPr>
            <a:spLocks noGrp="1"/>
          </p:cNvSpPr>
          <p:nvPr>
            <p:ph type="sldNum" sz="quarter" idx="5"/>
          </p:nvPr>
        </p:nvSpPr>
        <p:spPr>
          <a:noFill/>
        </p:spPr>
        <p:txBody>
          <a:bodyPr/>
          <a:lstStyle/>
          <a:p>
            <a:fld id="{1D380D67-D4E2-4F80-89F4-17E3B154343E}"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ln/>
        </p:spPr>
      </p:sp>
      <p:sp>
        <p:nvSpPr>
          <p:cNvPr id="31746" name="Notes Placeholder 2"/>
          <p:cNvSpPr>
            <a:spLocks noGrp="1"/>
          </p:cNvSpPr>
          <p:nvPr>
            <p:ph type="body" idx="1"/>
          </p:nvPr>
        </p:nvSpPr>
        <p:spPr>
          <a:noFill/>
          <a:ln/>
        </p:spPr>
        <p:txBody>
          <a:bodyPr/>
          <a:lstStyle/>
          <a:p>
            <a:pPr eaLnBrk="1" hangingPunct="1"/>
            <a:r>
              <a:rPr lang="en-US" b="1" smtClean="0"/>
              <a:t>How future and existing homeowners benefit from the Standards:</a:t>
            </a:r>
          </a:p>
          <a:p>
            <a:pPr eaLnBrk="1" hangingPunct="1"/>
            <a:endParaRPr lang="en-US" smtClean="0"/>
          </a:p>
          <a:p>
            <a:pPr eaLnBrk="1" hangingPunct="1"/>
            <a:r>
              <a:rPr lang="en-US" smtClean="0"/>
              <a:t>Adoption of the National Industry Standards for Homeownership Education and Counseling shows that an organization is dedicated to providing a high level of quality and professionalism that current and future homeowners can recognize and expect. High standards encourage excellence and help guide professional conduct and decision-making in the field.</a:t>
            </a:r>
          </a:p>
          <a:p>
            <a:pPr eaLnBrk="1" hangingPunct="1"/>
            <a:endParaRPr lang="en-US" smtClean="0"/>
          </a:p>
          <a:p>
            <a:pPr eaLnBrk="1" hangingPunct="1"/>
            <a:r>
              <a:rPr lang="en-US" smtClean="0"/>
              <a:t>Working with an organization that has adopted the National Industry Standards gives existing and future homeowners the confidence that counselors/educators will:</a:t>
            </a:r>
          </a:p>
          <a:p>
            <a:pPr eaLnBrk="1" hangingPunct="1"/>
            <a:endParaRPr lang="en-US" smtClean="0"/>
          </a:p>
          <a:p>
            <a:pPr eaLnBrk="1" hangingPunct="1">
              <a:buFontTx/>
              <a:buChar char="•"/>
            </a:pPr>
            <a:r>
              <a:rPr lang="en-US" smtClean="0"/>
              <a:t>Provide their clients with correct and consistent information and represent a solid source of information to draw on before and after the home purchase </a:t>
            </a:r>
          </a:p>
          <a:p>
            <a:pPr eaLnBrk="1" hangingPunct="1">
              <a:buFontTx/>
              <a:buChar char="•"/>
            </a:pPr>
            <a:r>
              <a:rPr lang="en-US" smtClean="0"/>
              <a:t>Have the tools and knowledge to support their work</a:t>
            </a:r>
          </a:p>
          <a:p>
            <a:pPr eaLnBrk="1" hangingPunct="1">
              <a:buFontTx/>
              <a:buChar char="•"/>
            </a:pPr>
            <a:r>
              <a:rPr lang="en-US" smtClean="0"/>
              <a:t>Have pledged to serve clients with competence, fairness and respect</a:t>
            </a:r>
          </a:p>
          <a:p>
            <a:pPr eaLnBrk="1" hangingPunct="1">
              <a:buFontTx/>
              <a:buChar char="•"/>
            </a:pPr>
            <a:endParaRPr lang="en-US" smtClean="0"/>
          </a:p>
        </p:txBody>
      </p:sp>
      <p:sp>
        <p:nvSpPr>
          <p:cNvPr id="31747" name="Slide Number Placeholder 3"/>
          <p:cNvSpPr>
            <a:spLocks noGrp="1"/>
          </p:cNvSpPr>
          <p:nvPr>
            <p:ph type="sldNum" sz="quarter" idx="5"/>
          </p:nvPr>
        </p:nvSpPr>
        <p:spPr>
          <a:noFill/>
        </p:spPr>
        <p:txBody>
          <a:bodyPr/>
          <a:lstStyle/>
          <a:p>
            <a:fld id="{3B624B5A-9C3F-4D87-BEF7-E88B348D624E}"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ln/>
        </p:spPr>
      </p:sp>
      <p:sp>
        <p:nvSpPr>
          <p:cNvPr id="33794" name="Rectangle 3"/>
          <p:cNvSpPr>
            <a:spLocks noGrp="1" noChangeArrowheads="1"/>
          </p:cNvSpPr>
          <p:nvPr>
            <p:ph type="body" idx="1"/>
          </p:nvPr>
        </p:nvSpPr>
        <p:spPr>
          <a:noFill/>
          <a:ln/>
        </p:spPr>
        <p:txBody>
          <a:bodyPr/>
          <a:lstStyle/>
          <a:p>
            <a:pPr eaLnBrk="1" hangingPunct="1"/>
            <a:r>
              <a:rPr lang="en-US" b="1" smtClean="0"/>
              <a:t>Instructions:</a:t>
            </a:r>
          </a:p>
          <a:p>
            <a:pPr eaLnBrk="1" hangingPunct="1"/>
            <a:endParaRPr lang="en-US" smtClean="0"/>
          </a:p>
          <a:p>
            <a:pPr eaLnBrk="1" hangingPunct="1"/>
            <a:r>
              <a:rPr lang="en-US" smtClean="0"/>
              <a:t>These are examples of some testimonials from key stakeholders within the industry.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ln/>
        </p:spPr>
      </p:sp>
      <p:sp>
        <p:nvSpPr>
          <p:cNvPr id="35842" name="Rectangle 3"/>
          <p:cNvSpPr>
            <a:spLocks noGrp="1" noChangeArrowheads="1"/>
          </p:cNvSpPr>
          <p:nvPr>
            <p:ph type="body" idx="1"/>
          </p:nvPr>
        </p:nvSpPr>
        <p:spPr>
          <a:noFill/>
          <a:ln/>
        </p:spPr>
        <p:txBody>
          <a:bodyPr/>
          <a:lstStyle/>
          <a:p>
            <a:pPr eaLnBrk="1" hangingPunct="1"/>
            <a:r>
              <a:rPr lang="en-US" b="1" smtClean="0"/>
              <a:t>How to adopt the Standards:</a:t>
            </a:r>
          </a:p>
          <a:p>
            <a:pPr eaLnBrk="1" hangingPunct="1"/>
            <a:endParaRPr lang="en-US" smtClean="0"/>
          </a:p>
          <a:p>
            <a:pPr eaLnBrk="1" hangingPunct="1"/>
            <a:r>
              <a:rPr lang="en-US" smtClean="0"/>
              <a:t>Visit www.homeownershipstandards.com to download, read and adopt the Standards. </a:t>
            </a:r>
          </a:p>
          <a:p>
            <a:pPr eaLnBrk="1" hangingPunct="1"/>
            <a:r>
              <a:rPr lang="en-US" smtClean="0"/>
              <a:t/>
            </a:r>
            <a:br>
              <a:rPr lang="en-US" smtClean="0"/>
            </a:br>
            <a:r>
              <a:rPr lang="en-US" b="1" smtClean="0"/>
              <a:t>Please note: </a:t>
            </a:r>
            <a:r>
              <a:rPr lang="en-US" smtClean="0"/>
              <a:t>The Executive Director or a high ranking decision maker </a:t>
            </a:r>
            <a:r>
              <a:rPr lang="en-US" u="sng" smtClean="0"/>
              <a:t>MUST</a:t>
            </a:r>
            <a:r>
              <a:rPr lang="en-US" smtClean="0"/>
              <a:t> complete the sign-up form on behalf of your organization</a:t>
            </a:r>
          </a:p>
          <a:p>
            <a:pPr eaLnBrk="1" hangingPunct="1"/>
            <a:endParaRPr lang="en-US" smtClean="0"/>
          </a:p>
          <a:p>
            <a:pPr eaLnBrk="1" hangingPunct="1"/>
            <a:r>
              <a:rPr lang="en-US" smtClean="0"/>
              <a:t>Once the Standards staff </a:t>
            </a:r>
            <a:r>
              <a:rPr lang="en-US" smtClean="0">
                <a:solidFill>
                  <a:schemeClr val="bg1"/>
                </a:solidFill>
              </a:rPr>
              <a:t>reviews and verifies your submittal, you will receive notification of your adoption status and your organization’s name will be listed as an Adopter on the Standards website. </a:t>
            </a:r>
          </a:p>
          <a:p>
            <a:pPr eaLnBrk="1" hangingPunct="1"/>
            <a:endParaRPr lang="en-US" smtClean="0"/>
          </a:p>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ln/>
        </p:spPr>
      </p:sp>
      <p:sp>
        <p:nvSpPr>
          <p:cNvPr id="3789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93F3A24-FC15-4F59-A74F-135721ED9348}" type="datetime1">
              <a:rPr lang="en-US"/>
              <a:pPr>
                <a:defRPr/>
              </a:pPr>
              <a:t>5/22/2014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569C9E-1FC4-4533-95E6-49DB6EB8997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9ADD90D-F2C3-4600-B1AE-DB8966B72B1D}" type="datetime1">
              <a:rPr lang="en-US"/>
              <a:pPr>
                <a:defRPr/>
              </a:pPr>
              <a:t>5/22/2014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1C7ACB-63A4-4C8B-B0EA-D9390EBB4CC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045B201-7C6B-4769-8319-F42F4EAAFA3C}" type="datetime1">
              <a:rPr lang="en-US"/>
              <a:pPr>
                <a:defRPr/>
              </a:pPr>
              <a:t>5/22/2014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4912D35-16FA-472A-BE79-4951E737E74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833B325-AB3E-43E5-BC4F-43DEFE1FAE17}" type="datetime1">
              <a:rPr lang="en-US"/>
              <a:pPr>
                <a:defRPr/>
              </a:pPr>
              <a:t>5/22/2014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9A6CC1F-6D3D-4399-B975-0B537621918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66CCF9E-FF30-4120-BBA8-624C4D02A610}" type="datetime1">
              <a:rPr lang="en-US"/>
              <a:pPr>
                <a:defRPr/>
              </a:pPr>
              <a:t>5/22/2014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61D3F67-3069-41F4-B313-8A1AC3DC2DC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0E78373-3186-467B-BBFD-D16588D0465D}" type="datetime1">
              <a:rPr lang="en-US"/>
              <a:pPr>
                <a:defRPr/>
              </a:pPr>
              <a:t>5/22/2014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7BD31D4-365D-4CEF-A911-9C34A5CF547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3BA11C4-67B0-491A-9AA6-033493945FF0}" type="datetime1">
              <a:rPr lang="en-US"/>
              <a:pPr>
                <a:defRPr/>
              </a:pPr>
              <a:t>5/22/2014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49609D3-09BA-489B-9281-5DCEDD81CCB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4C5FB84-BE0F-463B-9263-670DFB161214}" type="datetime1">
              <a:rPr lang="en-US"/>
              <a:pPr>
                <a:defRPr/>
              </a:pPr>
              <a:t>5/22/2014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3F15B9A-25D2-48EB-A8A6-BEC9C26CB10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E32820F-2861-478C-A3C6-8A35A71C52BB}" type="datetime1">
              <a:rPr lang="en-US"/>
              <a:pPr>
                <a:defRPr/>
              </a:pPr>
              <a:t>5/22/2014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3601C9-2388-4CD1-A43C-B1D1B3ABBD7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019CE4D-75E5-4FAF-BF3A-CF1C6384CA8D}" type="datetime1">
              <a:rPr lang="en-US"/>
              <a:pPr>
                <a:defRPr/>
              </a:pPr>
              <a:t>5/22/2014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0058B89-73C8-47CE-A7B0-B689B75A8EA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2F3F886-3AAA-4ECE-B120-2C5E273A80F9}" type="datetime1">
              <a:rPr lang="en-US"/>
              <a:pPr>
                <a:defRPr/>
              </a:pPr>
              <a:t>5/22/2014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333F71-A4D6-4FE4-B207-C2F20F063D9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pPr>
              <a:defRPr/>
            </a:pPr>
            <a:fld id="{5CE465A9-CF5B-4BB5-A630-45D9BE66E9CF}" type="datetime1">
              <a:rPr lang="en-US"/>
              <a:pPr>
                <a:defRPr/>
              </a:pPr>
              <a:t>5/22/2014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pPr>
              <a:defRPr/>
            </a:pPr>
            <a:fld id="{BDEFFCBF-CD05-4DDF-B412-996D5605485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eaLnBrk="0" fontAlgn="base" hangingPunct="0">
        <a:spcBef>
          <a:spcPct val="0"/>
        </a:spcBef>
        <a:spcAft>
          <a:spcPct val="0"/>
        </a:spcAft>
        <a:defRPr sz="4400" kern="1200">
          <a:solidFill>
            <a:schemeClr val="tx1"/>
          </a:solidFill>
          <a:latin typeface="+mj-lt"/>
          <a:ea typeface="Geneva" charset="-128"/>
          <a:cs typeface="Geneva" charset="-128"/>
        </a:defRPr>
      </a:lvl1pPr>
      <a:lvl2pPr algn="ctr" defTabSz="457200" rtl="0" eaLnBrk="0" fontAlgn="base" hangingPunct="0">
        <a:spcBef>
          <a:spcPct val="0"/>
        </a:spcBef>
        <a:spcAft>
          <a:spcPct val="0"/>
        </a:spcAft>
        <a:defRPr sz="4400">
          <a:solidFill>
            <a:schemeClr val="tx1"/>
          </a:solidFill>
          <a:latin typeface="Calibri" charset="0"/>
          <a:ea typeface="Geneva" charset="-128"/>
          <a:cs typeface="Geneva" charset="-128"/>
        </a:defRPr>
      </a:lvl2pPr>
      <a:lvl3pPr algn="ctr" defTabSz="457200" rtl="0" eaLnBrk="0" fontAlgn="base" hangingPunct="0">
        <a:spcBef>
          <a:spcPct val="0"/>
        </a:spcBef>
        <a:spcAft>
          <a:spcPct val="0"/>
        </a:spcAft>
        <a:defRPr sz="4400">
          <a:solidFill>
            <a:schemeClr val="tx1"/>
          </a:solidFill>
          <a:latin typeface="Calibri" charset="0"/>
          <a:ea typeface="Geneva" charset="-128"/>
          <a:cs typeface="Geneva" charset="-128"/>
        </a:defRPr>
      </a:lvl3pPr>
      <a:lvl4pPr algn="ctr" defTabSz="457200" rtl="0" eaLnBrk="0" fontAlgn="base" hangingPunct="0">
        <a:spcBef>
          <a:spcPct val="0"/>
        </a:spcBef>
        <a:spcAft>
          <a:spcPct val="0"/>
        </a:spcAft>
        <a:defRPr sz="4400">
          <a:solidFill>
            <a:schemeClr val="tx1"/>
          </a:solidFill>
          <a:latin typeface="Calibri" charset="0"/>
          <a:ea typeface="Geneva" charset="-128"/>
          <a:cs typeface="Geneva" charset="-128"/>
        </a:defRPr>
      </a:lvl4pPr>
      <a:lvl5pPr algn="ctr" defTabSz="457200" rtl="0" eaLnBrk="0" fontAlgn="base" hangingPunct="0">
        <a:spcBef>
          <a:spcPct val="0"/>
        </a:spcBef>
        <a:spcAft>
          <a:spcPct val="0"/>
        </a:spcAft>
        <a:defRPr sz="4400">
          <a:solidFill>
            <a:schemeClr val="tx1"/>
          </a:solidFill>
          <a:latin typeface="Calibri" charset="0"/>
          <a:ea typeface="Geneva" charset="-128"/>
          <a:cs typeface="Geneva" charset="-128"/>
        </a:defRPr>
      </a:lvl5pPr>
      <a:lvl6pPr marL="457200" algn="ctr" defTabSz="457200" rtl="0" fontAlgn="base">
        <a:spcBef>
          <a:spcPct val="0"/>
        </a:spcBef>
        <a:spcAft>
          <a:spcPct val="0"/>
        </a:spcAft>
        <a:defRPr sz="4400">
          <a:solidFill>
            <a:schemeClr val="tx1"/>
          </a:solidFill>
          <a:latin typeface="Calibri" charset="0"/>
          <a:ea typeface="Geneva" charset="-128"/>
          <a:cs typeface="Geneva" charset="-128"/>
        </a:defRPr>
      </a:lvl6pPr>
      <a:lvl7pPr marL="914400" algn="ctr" defTabSz="457200" rtl="0" fontAlgn="base">
        <a:spcBef>
          <a:spcPct val="0"/>
        </a:spcBef>
        <a:spcAft>
          <a:spcPct val="0"/>
        </a:spcAft>
        <a:defRPr sz="4400">
          <a:solidFill>
            <a:schemeClr val="tx1"/>
          </a:solidFill>
          <a:latin typeface="Calibri" charset="0"/>
          <a:ea typeface="Geneva" charset="-128"/>
          <a:cs typeface="Geneva" charset="-128"/>
        </a:defRPr>
      </a:lvl7pPr>
      <a:lvl8pPr marL="1371600" algn="ctr" defTabSz="457200" rtl="0" fontAlgn="base">
        <a:spcBef>
          <a:spcPct val="0"/>
        </a:spcBef>
        <a:spcAft>
          <a:spcPct val="0"/>
        </a:spcAft>
        <a:defRPr sz="4400">
          <a:solidFill>
            <a:schemeClr val="tx1"/>
          </a:solidFill>
          <a:latin typeface="Calibri" charset="0"/>
          <a:ea typeface="Geneva" charset="-128"/>
          <a:cs typeface="Geneva" charset="-128"/>
        </a:defRPr>
      </a:lvl8pPr>
      <a:lvl9pPr marL="1828800" algn="ctr" defTabSz="457200" rtl="0" fontAlgn="base">
        <a:spcBef>
          <a:spcPct val="0"/>
        </a:spcBef>
        <a:spcAft>
          <a:spcPct val="0"/>
        </a:spcAft>
        <a:defRPr sz="4400">
          <a:solidFill>
            <a:schemeClr val="tx1"/>
          </a:solidFill>
          <a:latin typeface="Calibri" charset="0"/>
          <a:ea typeface="Geneva" charset="-128"/>
          <a:cs typeface="Geneva"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Geneva" charset="-128"/>
          <a:cs typeface="Geneva"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Geneva" charset="-128"/>
          <a:cs typeface="Geneva" pitchFamily="34"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Geneva" charset="-128"/>
          <a:cs typeface="Geneva" pitchFamily="34"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Geneva" charset="-128"/>
          <a:cs typeface="Geneva" pitchFamily="34"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Geneva" charset="-128"/>
          <a:cs typeface="Geneva"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5" descr="PP-slide-1-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4339" name="Rectangle 7"/>
          <p:cNvSpPr>
            <a:spLocks noGrp="1"/>
          </p:cNvSpPr>
          <p:nvPr>
            <p:ph type="ctrTitle" idx="4294967295"/>
          </p:nvPr>
        </p:nvSpPr>
        <p:spPr>
          <a:xfrm>
            <a:off x="2192338" y="1812925"/>
            <a:ext cx="6265862" cy="1470025"/>
          </a:xfrm>
        </p:spPr>
        <p:txBody>
          <a:bodyPr/>
          <a:lstStyle/>
          <a:p>
            <a:pPr algn="l"/>
            <a:r>
              <a:rPr lang="en-US" sz="3600" smtClean="0">
                <a:solidFill>
                  <a:srgbClr val="FFFF66"/>
                </a:solidFill>
                <a:latin typeface="Arial" charset="0"/>
                <a:ea typeface="Geneva"/>
                <a:cs typeface="Geneva"/>
              </a:rPr>
              <a:t>National Industry Standards for Homeownership Education and Counseling</a:t>
            </a:r>
          </a:p>
        </p:txBody>
      </p:sp>
      <p:sp>
        <p:nvSpPr>
          <p:cNvPr id="14340" name="Rectangle 8"/>
          <p:cNvSpPr>
            <a:spLocks noGrp="1"/>
          </p:cNvSpPr>
          <p:nvPr>
            <p:ph type="subTitle" idx="4294967295"/>
          </p:nvPr>
        </p:nvSpPr>
        <p:spPr>
          <a:xfrm>
            <a:off x="2171700" y="3886200"/>
            <a:ext cx="6400800" cy="673100"/>
          </a:xfrm>
        </p:spPr>
        <p:txBody>
          <a:bodyPr/>
          <a:lstStyle/>
          <a:p>
            <a:pPr marL="0" indent="0" eaLnBrk="1" hangingPunct="1">
              <a:buFont typeface="Arial" charset="0"/>
              <a:buNone/>
            </a:pPr>
            <a:r>
              <a:rPr lang="en-US" sz="2800" smtClean="0">
                <a:solidFill>
                  <a:schemeClr val="bg1"/>
                </a:solidFill>
                <a:latin typeface="Times New Roman" pitchFamily="18" charset="0"/>
                <a:ea typeface="Geneva"/>
                <a:cs typeface="Geneva"/>
              </a:rPr>
              <a:t>Homeownership Done Right</a:t>
            </a:r>
          </a:p>
          <a:p>
            <a:pPr marL="0" indent="0" algn="ctr">
              <a:buFont typeface="Arial" charset="0"/>
              <a:buNone/>
            </a:pPr>
            <a:endParaRPr lang="en-US" smtClean="0">
              <a:latin typeface="Times New Roman" pitchFamily="18" charset="0"/>
              <a:ea typeface="Geneva"/>
              <a:cs typeface="Geneva"/>
            </a:endParaRPr>
          </a:p>
        </p:txBody>
      </p:sp>
      <p:sp>
        <p:nvSpPr>
          <p:cNvPr id="6" name="TextBox 5"/>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6" descr="PP-slide-2-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387" name="Rectangle 4"/>
          <p:cNvSpPr>
            <a:spLocks noChangeArrowheads="1"/>
          </p:cNvSpPr>
          <p:nvPr/>
        </p:nvSpPr>
        <p:spPr bwMode="auto">
          <a:xfrm>
            <a:off x="457200" y="84138"/>
            <a:ext cx="8229600" cy="1143000"/>
          </a:xfrm>
          <a:prstGeom prst="rect">
            <a:avLst/>
          </a:prstGeom>
          <a:noFill/>
          <a:ln w="9525">
            <a:noFill/>
            <a:miter lim="800000"/>
            <a:headEnd/>
            <a:tailEnd/>
          </a:ln>
        </p:spPr>
        <p:txBody>
          <a:bodyPr anchor="ctr"/>
          <a:lstStyle/>
          <a:p>
            <a:r>
              <a:rPr lang="en-US" sz="3200">
                <a:solidFill>
                  <a:srgbClr val="FFFF66"/>
                </a:solidFill>
                <a:ea typeface="Geneva"/>
                <a:cs typeface="Geneva"/>
              </a:rPr>
              <a:t>Homeownership Done Right</a:t>
            </a:r>
            <a:r>
              <a:rPr lang="en-US" sz="3200">
                <a:solidFill>
                  <a:srgbClr val="FFFF66"/>
                </a:solidFill>
                <a:ea typeface="Geneva"/>
                <a:cs typeface="Arial" charset="0"/>
              </a:rPr>
              <a:t>™</a:t>
            </a:r>
          </a:p>
        </p:txBody>
      </p:sp>
      <p:sp>
        <p:nvSpPr>
          <p:cNvPr id="16388" name="Rectangle 5"/>
          <p:cNvSpPr>
            <a:spLocks noChangeArrowheads="1"/>
          </p:cNvSpPr>
          <p:nvPr/>
        </p:nvSpPr>
        <p:spPr bwMode="auto">
          <a:xfrm>
            <a:off x="2057400" y="1651000"/>
            <a:ext cx="6886575" cy="4038600"/>
          </a:xfrm>
          <a:prstGeom prst="rect">
            <a:avLst/>
          </a:prstGeom>
          <a:noFill/>
          <a:ln w="9525">
            <a:noFill/>
            <a:miter lim="800000"/>
            <a:headEnd/>
            <a:tailEnd/>
          </a:ln>
        </p:spPr>
        <p:txBody>
          <a:bodyPr/>
          <a:lstStyle/>
          <a:p>
            <a:pPr marL="342900" indent="-342900">
              <a:spcBef>
                <a:spcPct val="100000"/>
              </a:spcBef>
              <a:buClr>
                <a:srgbClr val="FFFF66"/>
              </a:buClr>
              <a:buFont typeface="Arial" charset="0"/>
              <a:buChar char="•"/>
            </a:pPr>
            <a:r>
              <a:rPr lang="en-US" sz="2200" dirty="0">
                <a:solidFill>
                  <a:schemeClr val="bg1"/>
                </a:solidFill>
                <a:ea typeface="Geneva"/>
                <a:cs typeface="Geneva"/>
              </a:rPr>
              <a:t>Education and counseling is a critical step in producing an informed homeowner </a:t>
            </a:r>
          </a:p>
          <a:p>
            <a:pPr marL="342900" indent="-342900">
              <a:spcBef>
                <a:spcPct val="100000"/>
              </a:spcBef>
              <a:buClr>
                <a:srgbClr val="FFFF66"/>
              </a:buClr>
              <a:buFont typeface="Arial" charset="0"/>
              <a:buChar char="•"/>
            </a:pPr>
            <a:r>
              <a:rPr lang="en-US" sz="2200" dirty="0">
                <a:solidFill>
                  <a:schemeClr val="bg1"/>
                </a:solidFill>
                <a:ea typeface="Geneva"/>
                <a:cs typeface="Geneva"/>
              </a:rPr>
              <a:t>The Standards provide a common industry roadmap for excellence</a:t>
            </a:r>
          </a:p>
          <a:p>
            <a:pPr marL="342900" indent="-342900">
              <a:spcBef>
                <a:spcPct val="100000"/>
              </a:spcBef>
              <a:buClr>
                <a:srgbClr val="FFFF66"/>
              </a:buClr>
              <a:buFont typeface="Arial" charset="0"/>
              <a:buChar char="•"/>
            </a:pPr>
            <a:r>
              <a:rPr lang="en-US" sz="2200" dirty="0">
                <a:solidFill>
                  <a:schemeClr val="bg1"/>
                </a:solidFill>
                <a:ea typeface="Geneva"/>
                <a:cs typeface="Geneva"/>
              </a:rPr>
              <a:t>The Standards ensure appropriate focus on professionalism, consistency and quality </a:t>
            </a:r>
          </a:p>
          <a:p>
            <a:pPr marL="342900" indent="-342900">
              <a:spcBef>
                <a:spcPct val="100000"/>
              </a:spcBef>
              <a:buClr>
                <a:srgbClr val="FFFF66"/>
              </a:buClr>
              <a:buFont typeface="Arial" charset="0"/>
              <a:buChar char="•"/>
            </a:pPr>
            <a:r>
              <a:rPr lang="en-US" sz="2200" dirty="0">
                <a:solidFill>
                  <a:schemeClr val="bg1"/>
                </a:solidFill>
                <a:ea typeface="Geneva"/>
                <a:cs typeface="Geneva"/>
              </a:rPr>
              <a:t>The Standards help strengthen sustainable homeownership </a:t>
            </a:r>
          </a:p>
          <a:p>
            <a:pPr marL="342900" indent="-342900">
              <a:spcBef>
                <a:spcPct val="20000"/>
              </a:spcBef>
              <a:buFont typeface="Arial" charset="0"/>
              <a:buNone/>
            </a:pPr>
            <a:endParaRPr lang="en-US" dirty="0">
              <a:solidFill>
                <a:schemeClr val="bg1"/>
              </a:solidFill>
              <a:ea typeface="Geneva"/>
              <a:cs typeface="Geneva"/>
            </a:endParaRPr>
          </a:p>
          <a:p>
            <a:pPr marL="342900" indent="-342900">
              <a:spcBef>
                <a:spcPct val="20000"/>
              </a:spcBef>
              <a:buFont typeface="Arial" charset="0"/>
              <a:buNone/>
            </a:pPr>
            <a:endParaRPr lang="en-US" sz="2800" dirty="0">
              <a:latin typeface="Calibri" pitchFamily="34" charset="0"/>
              <a:ea typeface="Geneva"/>
              <a:cs typeface="Geneva"/>
            </a:endParaRPr>
          </a:p>
          <a:p>
            <a:pPr marL="342900" indent="-342900">
              <a:spcBef>
                <a:spcPct val="20000"/>
              </a:spcBef>
              <a:buFont typeface="Arial" charset="0"/>
              <a:buNone/>
            </a:pPr>
            <a:r>
              <a:rPr lang="en-US" sz="2800" dirty="0">
                <a:latin typeface="Calibri" pitchFamily="34" charset="0"/>
                <a:ea typeface="Geneva"/>
                <a:cs typeface="Geneva"/>
              </a:rPr>
              <a:t> </a:t>
            </a:r>
          </a:p>
        </p:txBody>
      </p:sp>
      <p:sp>
        <p:nvSpPr>
          <p:cNvPr id="6" name="TextBox 5"/>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6" descr="PP-slide-2-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8435" name="Rectangle 4"/>
          <p:cNvSpPr>
            <a:spLocks noChangeArrowheads="1"/>
          </p:cNvSpPr>
          <p:nvPr/>
        </p:nvSpPr>
        <p:spPr bwMode="auto">
          <a:xfrm>
            <a:off x="457200" y="63500"/>
            <a:ext cx="8229600" cy="1143000"/>
          </a:xfrm>
          <a:prstGeom prst="rect">
            <a:avLst/>
          </a:prstGeom>
          <a:noFill/>
          <a:ln w="9525">
            <a:noFill/>
            <a:miter lim="800000"/>
            <a:headEnd/>
            <a:tailEnd/>
          </a:ln>
        </p:spPr>
        <p:txBody>
          <a:bodyPr anchor="ctr"/>
          <a:lstStyle/>
          <a:p>
            <a:r>
              <a:rPr lang="en-US" sz="3200">
                <a:solidFill>
                  <a:srgbClr val="FFFF66"/>
                </a:solidFill>
                <a:ea typeface="Geneva"/>
                <a:cs typeface="Geneva"/>
              </a:rPr>
              <a:t>The National Industry Standards                Development Process</a:t>
            </a:r>
          </a:p>
        </p:txBody>
      </p:sp>
      <p:sp>
        <p:nvSpPr>
          <p:cNvPr id="18436" name="Rectangle 5"/>
          <p:cNvSpPr>
            <a:spLocks noChangeArrowheads="1"/>
          </p:cNvSpPr>
          <p:nvPr/>
        </p:nvSpPr>
        <p:spPr bwMode="auto">
          <a:xfrm>
            <a:off x="2049463" y="1651000"/>
            <a:ext cx="6472237" cy="4724400"/>
          </a:xfrm>
          <a:prstGeom prst="rect">
            <a:avLst/>
          </a:prstGeom>
          <a:noFill/>
          <a:ln w="9525">
            <a:noFill/>
            <a:miter lim="800000"/>
            <a:headEnd/>
            <a:tailEnd/>
          </a:ln>
        </p:spPr>
        <p:txBody>
          <a:bodyPr/>
          <a:lstStyle/>
          <a:p>
            <a:pPr marL="342900" indent="-342900">
              <a:spcBef>
                <a:spcPct val="20000"/>
              </a:spcBef>
              <a:buClr>
                <a:srgbClr val="FFFF66"/>
              </a:buClr>
              <a:buFont typeface="Arial" charset="0"/>
              <a:buChar char="•"/>
            </a:pPr>
            <a:r>
              <a:rPr lang="en-US" sz="2200">
                <a:solidFill>
                  <a:schemeClr val="bg1"/>
                </a:solidFill>
              </a:rPr>
              <a:t>The Standards documents were created by the Advisory Council for the National Industry Standards for Homeownership Education and Counseling</a:t>
            </a:r>
            <a:endParaRPr lang="en-US" sz="2200">
              <a:solidFill>
                <a:schemeClr val="bg1"/>
              </a:solidFill>
              <a:ea typeface="Geneva"/>
              <a:cs typeface="Geneva"/>
            </a:endParaRPr>
          </a:p>
          <a:p>
            <a:pPr marL="342900" indent="-342900">
              <a:spcBef>
                <a:spcPct val="20000"/>
              </a:spcBef>
              <a:buClr>
                <a:srgbClr val="FFFF66"/>
              </a:buClr>
              <a:buFont typeface="Arial" charset="0"/>
              <a:buNone/>
            </a:pPr>
            <a:endParaRPr lang="en-US" sz="2200">
              <a:solidFill>
                <a:schemeClr val="bg1"/>
              </a:solidFill>
              <a:ea typeface="Geneva"/>
              <a:cs typeface="Geneva"/>
            </a:endParaRPr>
          </a:p>
          <a:p>
            <a:pPr marL="342900" indent="-342900">
              <a:spcBef>
                <a:spcPct val="20000"/>
              </a:spcBef>
              <a:buClr>
                <a:srgbClr val="FFFF66"/>
              </a:buClr>
              <a:buFont typeface="Arial" charset="0"/>
              <a:buChar char="•"/>
            </a:pPr>
            <a:r>
              <a:rPr lang="en-US" sz="2200">
                <a:solidFill>
                  <a:schemeClr val="bg1"/>
                </a:solidFill>
                <a:ea typeface="Geneva"/>
                <a:cs typeface="Geneva"/>
              </a:rPr>
              <a:t>The  Advisory Council drew upon a variety of sources including;</a:t>
            </a:r>
          </a:p>
          <a:p>
            <a:pPr marL="742950" lvl="1" indent="-285750">
              <a:spcBef>
                <a:spcPct val="50000"/>
              </a:spcBef>
              <a:buClr>
                <a:srgbClr val="FFFF66"/>
              </a:buClr>
              <a:buFont typeface="Arial" charset="0"/>
              <a:buChar char="–"/>
            </a:pPr>
            <a:r>
              <a:rPr lang="en-US" sz="2200">
                <a:solidFill>
                  <a:schemeClr val="bg1"/>
                </a:solidFill>
                <a:ea typeface="Geneva"/>
                <a:cs typeface="Geneva"/>
              </a:rPr>
              <a:t>Existing standards used by the U.S. Department of Housing and Urban Development (HUD) </a:t>
            </a:r>
          </a:p>
          <a:p>
            <a:pPr marL="742950" lvl="1" indent="-285750">
              <a:spcBef>
                <a:spcPct val="50000"/>
              </a:spcBef>
              <a:buClr>
                <a:srgbClr val="FFFF66"/>
              </a:buClr>
              <a:buFont typeface="Arial" charset="0"/>
              <a:buChar char="–"/>
            </a:pPr>
            <a:r>
              <a:rPr lang="en-US" sz="2200">
                <a:solidFill>
                  <a:schemeClr val="bg1"/>
                </a:solidFill>
                <a:ea typeface="Geneva"/>
                <a:cs typeface="Geneva"/>
              </a:rPr>
              <a:t>Local, regional, and national housing counseling organizations</a:t>
            </a:r>
          </a:p>
          <a:p>
            <a:pPr marL="342900" indent="-342900">
              <a:spcBef>
                <a:spcPct val="20000"/>
              </a:spcBef>
              <a:buClr>
                <a:srgbClr val="FFFF66"/>
              </a:buClr>
              <a:buFont typeface="Arial" charset="0"/>
              <a:buChar char="•"/>
            </a:pPr>
            <a:endParaRPr lang="en-US">
              <a:solidFill>
                <a:schemeClr val="bg1"/>
              </a:solidFill>
              <a:ea typeface="Geneva"/>
              <a:cs typeface="Geneva"/>
            </a:endParaRPr>
          </a:p>
        </p:txBody>
      </p:sp>
      <p:sp>
        <p:nvSpPr>
          <p:cNvPr id="6" name="TextBox 5"/>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6" descr="PP-slide-2-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0483" name="Rectangle 4"/>
          <p:cNvSpPr>
            <a:spLocks noChangeArrowheads="1"/>
          </p:cNvSpPr>
          <p:nvPr/>
        </p:nvSpPr>
        <p:spPr bwMode="auto">
          <a:xfrm>
            <a:off x="152400" y="195263"/>
            <a:ext cx="8839200" cy="762000"/>
          </a:xfrm>
          <a:prstGeom prst="rect">
            <a:avLst/>
          </a:prstGeom>
          <a:noFill/>
          <a:ln w="9525">
            <a:noFill/>
            <a:miter lim="800000"/>
            <a:headEnd/>
            <a:tailEnd/>
          </a:ln>
        </p:spPr>
        <p:txBody>
          <a:bodyPr anchor="ctr"/>
          <a:lstStyle/>
          <a:p>
            <a:r>
              <a:rPr lang="en-US" sz="3200">
                <a:solidFill>
                  <a:srgbClr val="FFFF66"/>
                </a:solidFill>
                <a:ea typeface="Geneva"/>
                <a:cs typeface="Geneva"/>
              </a:rPr>
              <a:t>National Advisory Council</a:t>
            </a:r>
          </a:p>
        </p:txBody>
      </p:sp>
      <p:sp>
        <p:nvSpPr>
          <p:cNvPr id="20484" name="Rectangle 5"/>
          <p:cNvSpPr>
            <a:spLocks noChangeArrowheads="1"/>
          </p:cNvSpPr>
          <p:nvPr/>
        </p:nvSpPr>
        <p:spPr bwMode="auto">
          <a:xfrm>
            <a:off x="1905000" y="2152650"/>
            <a:ext cx="3568700" cy="4525963"/>
          </a:xfrm>
          <a:prstGeom prst="rect">
            <a:avLst/>
          </a:prstGeom>
          <a:noFill/>
          <a:ln w="9525">
            <a:noFill/>
            <a:miter lim="800000"/>
            <a:headEnd/>
            <a:tailEnd/>
          </a:ln>
        </p:spPr>
        <p:txBody>
          <a:bodyPr/>
          <a:lstStyle/>
          <a:p>
            <a:pPr marL="288925" indent="-288925" defTabSz="914400">
              <a:spcBef>
                <a:spcPct val="35000"/>
              </a:spcBef>
              <a:buClr>
                <a:srgbClr val="FFFF66"/>
              </a:buClr>
              <a:buFontTx/>
              <a:buChar char="•"/>
            </a:pPr>
            <a:r>
              <a:rPr lang="en-US">
                <a:solidFill>
                  <a:schemeClr val="bg1"/>
                </a:solidFill>
              </a:rPr>
              <a:t>Bank of America</a:t>
            </a:r>
          </a:p>
          <a:p>
            <a:pPr marL="288925" indent="-288925" defTabSz="914400">
              <a:spcBef>
                <a:spcPct val="35000"/>
              </a:spcBef>
              <a:buClr>
                <a:srgbClr val="FFFF66"/>
              </a:buClr>
              <a:buFontTx/>
              <a:buChar char="•"/>
            </a:pPr>
            <a:r>
              <a:rPr lang="en-US">
                <a:solidFill>
                  <a:schemeClr val="bg1"/>
                </a:solidFill>
              </a:rPr>
              <a:t>CDC of Long Island</a:t>
            </a:r>
          </a:p>
          <a:p>
            <a:pPr marL="288925" indent="-288925" defTabSz="914400">
              <a:spcBef>
                <a:spcPct val="35000"/>
              </a:spcBef>
              <a:buClr>
                <a:srgbClr val="FFFF66"/>
              </a:buClr>
              <a:buFontTx/>
              <a:buChar char="•"/>
            </a:pPr>
            <a:r>
              <a:rPr lang="en-US">
                <a:solidFill>
                  <a:schemeClr val="bg1"/>
                </a:solidFill>
              </a:rPr>
              <a:t>Chase</a:t>
            </a:r>
          </a:p>
          <a:p>
            <a:pPr marL="288925" indent="-288925" defTabSz="914400">
              <a:spcBef>
                <a:spcPct val="35000"/>
              </a:spcBef>
              <a:buClr>
                <a:srgbClr val="FFFF66"/>
              </a:buClr>
              <a:buFontTx/>
              <a:buChar char="•"/>
            </a:pPr>
            <a:r>
              <a:rPr lang="en-US">
                <a:solidFill>
                  <a:schemeClr val="bg1"/>
                </a:solidFill>
              </a:rPr>
              <a:t>Chrysalis Consulting Group</a:t>
            </a:r>
          </a:p>
          <a:p>
            <a:pPr marL="288925" indent="-288925" defTabSz="914400">
              <a:spcBef>
                <a:spcPct val="35000"/>
              </a:spcBef>
              <a:buClr>
                <a:srgbClr val="FFFF66"/>
              </a:buClr>
              <a:buFontTx/>
              <a:buChar char="•"/>
            </a:pPr>
            <a:r>
              <a:rPr lang="en-US">
                <a:solidFill>
                  <a:schemeClr val="bg1"/>
                </a:solidFill>
              </a:rPr>
              <a:t>Citi</a:t>
            </a:r>
          </a:p>
          <a:p>
            <a:pPr marL="288925" indent="-288925" defTabSz="914400">
              <a:spcBef>
                <a:spcPct val="35000"/>
              </a:spcBef>
              <a:buClr>
                <a:srgbClr val="FFFF66"/>
              </a:buClr>
              <a:buFontTx/>
              <a:buChar char="•"/>
            </a:pPr>
            <a:r>
              <a:rPr lang="en-US">
                <a:solidFill>
                  <a:schemeClr val="bg1"/>
                </a:solidFill>
              </a:rPr>
              <a:t>Fannie Mae</a:t>
            </a:r>
          </a:p>
          <a:p>
            <a:pPr marL="288925" indent="-288925" defTabSz="914400">
              <a:spcBef>
                <a:spcPct val="35000"/>
              </a:spcBef>
              <a:buClr>
                <a:srgbClr val="FFFF66"/>
              </a:buClr>
              <a:buFontTx/>
              <a:buChar char="•"/>
            </a:pPr>
            <a:r>
              <a:rPr lang="en-US">
                <a:solidFill>
                  <a:schemeClr val="bg1"/>
                </a:solidFill>
              </a:rPr>
              <a:t>Federal Reserve Board</a:t>
            </a:r>
          </a:p>
          <a:p>
            <a:pPr marL="288925" indent="-288925" defTabSz="914400">
              <a:spcBef>
                <a:spcPct val="35000"/>
              </a:spcBef>
              <a:buClr>
                <a:srgbClr val="FFFF66"/>
              </a:buClr>
              <a:buFontTx/>
              <a:buChar char="•"/>
            </a:pPr>
            <a:r>
              <a:rPr lang="en-US">
                <a:solidFill>
                  <a:schemeClr val="bg1"/>
                </a:solidFill>
              </a:rPr>
              <a:t>Freddie Mac</a:t>
            </a:r>
          </a:p>
          <a:p>
            <a:pPr marL="288925" indent="-288925" defTabSz="914400">
              <a:spcBef>
                <a:spcPct val="35000"/>
              </a:spcBef>
              <a:buClr>
                <a:srgbClr val="FFFF66"/>
              </a:buClr>
              <a:buFontTx/>
              <a:buChar char="•"/>
            </a:pPr>
            <a:r>
              <a:rPr lang="en-US">
                <a:solidFill>
                  <a:schemeClr val="bg1"/>
                </a:solidFill>
              </a:rPr>
              <a:t>The Housing Partnership Network</a:t>
            </a:r>
          </a:p>
          <a:p>
            <a:pPr marL="288925" indent="-288925" defTabSz="914400">
              <a:spcBef>
                <a:spcPct val="35000"/>
              </a:spcBef>
              <a:buClr>
                <a:srgbClr val="FFFF66"/>
              </a:buClr>
              <a:buFontTx/>
              <a:buChar char="•"/>
            </a:pPr>
            <a:r>
              <a:rPr lang="en-US">
                <a:solidFill>
                  <a:schemeClr val="bg1"/>
                </a:solidFill>
              </a:rPr>
              <a:t>Minnesota Housing</a:t>
            </a:r>
          </a:p>
          <a:p>
            <a:pPr marL="288925" indent="-288925" defTabSz="914400">
              <a:spcBef>
                <a:spcPct val="35000"/>
              </a:spcBef>
              <a:buClr>
                <a:srgbClr val="FFFF66"/>
              </a:buClr>
            </a:pPr>
            <a:endParaRPr lang="en-US">
              <a:solidFill>
                <a:schemeClr val="bg1"/>
              </a:solidFill>
            </a:endParaRPr>
          </a:p>
        </p:txBody>
      </p:sp>
      <p:sp>
        <p:nvSpPr>
          <p:cNvPr id="20485" name="Rectangle 6"/>
          <p:cNvSpPr>
            <a:spLocks noChangeArrowheads="1"/>
          </p:cNvSpPr>
          <p:nvPr/>
        </p:nvSpPr>
        <p:spPr bwMode="auto">
          <a:xfrm>
            <a:off x="5486400" y="2105025"/>
            <a:ext cx="3505200" cy="3848100"/>
          </a:xfrm>
          <a:prstGeom prst="rect">
            <a:avLst/>
          </a:prstGeom>
          <a:noFill/>
          <a:ln w="9525">
            <a:noFill/>
            <a:miter lim="800000"/>
            <a:headEnd/>
            <a:tailEnd/>
          </a:ln>
        </p:spPr>
        <p:txBody>
          <a:bodyPr/>
          <a:lstStyle/>
          <a:p>
            <a:pPr marL="288925" indent="-288925" defTabSz="914400">
              <a:spcBef>
                <a:spcPct val="35000"/>
              </a:spcBef>
              <a:buClr>
                <a:srgbClr val="FFFF66"/>
              </a:buClr>
              <a:buFontTx/>
              <a:buChar char="•"/>
            </a:pPr>
            <a:r>
              <a:rPr lang="en-US">
                <a:solidFill>
                  <a:schemeClr val="bg1"/>
                </a:solidFill>
              </a:rPr>
              <a:t>Mortgage and Credit Center</a:t>
            </a:r>
          </a:p>
          <a:p>
            <a:pPr marL="288925" indent="-288925" defTabSz="914400">
              <a:spcBef>
                <a:spcPct val="35000"/>
              </a:spcBef>
              <a:buClr>
                <a:srgbClr val="FFFF66"/>
              </a:buClr>
              <a:buFontTx/>
              <a:buChar char="•"/>
            </a:pPr>
            <a:r>
              <a:rPr lang="en-US">
                <a:solidFill>
                  <a:schemeClr val="bg1"/>
                </a:solidFill>
              </a:rPr>
              <a:t>NAREB-NID</a:t>
            </a:r>
          </a:p>
          <a:p>
            <a:pPr marL="288925" indent="-288925" defTabSz="914400">
              <a:spcBef>
                <a:spcPct val="35000"/>
              </a:spcBef>
              <a:buClr>
                <a:srgbClr val="FFFF66"/>
              </a:buClr>
              <a:buFontTx/>
              <a:buChar char="•"/>
            </a:pPr>
            <a:r>
              <a:rPr lang="en-US">
                <a:solidFill>
                  <a:schemeClr val="bg1"/>
                </a:solidFill>
              </a:rPr>
              <a:t>National Association of REALTORS</a:t>
            </a:r>
            <a:r>
              <a:rPr lang="en-US" baseline="30000">
                <a:solidFill>
                  <a:schemeClr val="bg1"/>
                </a:solidFill>
              </a:rPr>
              <a:t>®</a:t>
            </a:r>
          </a:p>
          <a:p>
            <a:pPr marL="288925" indent="-288925" defTabSz="914400">
              <a:spcBef>
                <a:spcPct val="35000"/>
              </a:spcBef>
              <a:buClr>
                <a:srgbClr val="FFFF66"/>
              </a:buClr>
              <a:buFontTx/>
              <a:buChar char="•"/>
            </a:pPr>
            <a:r>
              <a:rPr lang="en-US">
                <a:solidFill>
                  <a:schemeClr val="bg1"/>
                </a:solidFill>
              </a:rPr>
              <a:t>National Council of La Raza (NCLR)</a:t>
            </a:r>
          </a:p>
          <a:p>
            <a:pPr marL="288925" indent="-288925" defTabSz="914400">
              <a:spcBef>
                <a:spcPct val="35000"/>
              </a:spcBef>
              <a:buClr>
                <a:srgbClr val="FFFF66"/>
              </a:buClr>
              <a:buFontTx/>
              <a:buChar char="•"/>
            </a:pPr>
            <a:r>
              <a:rPr lang="en-US">
                <a:solidFill>
                  <a:schemeClr val="bg1"/>
                </a:solidFill>
              </a:rPr>
              <a:t>National Council of State Housing Agencies</a:t>
            </a:r>
          </a:p>
          <a:p>
            <a:pPr marL="288925" indent="-288925" defTabSz="914400">
              <a:spcBef>
                <a:spcPct val="35000"/>
              </a:spcBef>
              <a:buClr>
                <a:srgbClr val="FFFF66"/>
              </a:buClr>
              <a:buFontTx/>
              <a:buChar char="•"/>
            </a:pPr>
            <a:r>
              <a:rPr lang="en-US">
                <a:solidFill>
                  <a:schemeClr val="bg1"/>
                </a:solidFill>
              </a:rPr>
              <a:t>NeighborWorks</a:t>
            </a:r>
            <a:r>
              <a:rPr lang="en-US" baseline="30000">
                <a:solidFill>
                  <a:schemeClr val="bg1"/>
                </a:solidFill>
              </a:rPr>
              <a:t>®</a:t>
            </a:r>
            <a:r>
              <a:rPr lang="en-US">
                <a:solidFill>
                  <a:schemeClr val="bg1"/>
                </a:solidFill>
              </a:rPr>
              <a:t> America</a:t>
            </a:r>
          </a:p>
          <a:p>
            <a:pPr marL="288925" indent="-288925" defTabSz="914400">
              <a:spcBef>
                <a:spcPct val="35000"/>
              </a:spcBef>
              <a:buClr>
                <a:srgbClr val="FFFF66"/>
              </a:buClr>
              <a:buFontTx/>
              <a:buChar char="•"/>
            </a:pPr>
            <a:r>
              <a:rPr lang="en-US">
                <a:solidFill>
                  <a:schemeClr val="bg1"/>
                </a:solidFill>
              </a:rPr>
              <a:t>NHS of Great Falls</a:t>
            </a:r>
          </a:p>
          <a:p>
            <a:pPr marL="288925" indent="-288925" defTabSz="914400">
              <a:spcBef>
                <a:spcPct val="35000"/>
              </a:spcBef>
              <a:buClr>
                <a:srgbClr val="FFFF66"/>
              </a:buClr>
              <a:buFontTx/>
              <a:buChar char="•"/>
            </a:pPr>
            <a:r>
              <a:rPr lang="en-US">
                <a:solidFill>
                  <a:schemeClr val="bg1"/>
                </a:solidFill>
              </a:rPr>
              <a:t>U.S. Department of HUD</a:t>
            </a:r>
          </a:p>
          <a:p>
            <a:pPr marL="288925" indent="-288925" defTabSz="914400">
              <a:spcBef>
                <a:spcPct val="35000"/>
              </a:spcBef>
              <a:buClr>
                <a:srgbClr val="FFFF66"/>
              </a:buClr>
              <a:buFontTx/>
              <a:buChar char="•"/>
            </a:pPr>
            <a:r>
              <a:rPr lang="en-US">
                <a:solidFill>
                  <a:schemeClr val="bg1"/>
                </a:solidFill>
              </a:rPr>
              <a:t>Wells Fargo</a:t>
            </a:r>
          </a:p>
        </p:txBody>
      </p:sp>
      <p:sp>
        <p:nvSpPr>
          <p:cNvPr id="20486" name="Text Box 7"/>
          <p:cNvSpPr txBox="1">
            <a:spLocks noChangeArrowheads="1"/>
          </p:cNvSpPr>
          <p:nvPr/>
        </p:nvSpPr>
        <p:spPr bwMode="auto">
          <a:xfrm>
            <a:off x="2057400" y="1638300"/>
            <a:ext cx="7467600" cy="366713"/>
          </a:xfrm>
          <a:prstGeom prst="rect">
            <a:avLst/>
          </a:prstGeom>
          <a:noFill/>
          <a:ln w="9525">
            <a:noFill/>
            <a:miter lim="800000"/>
            <a:headEnd/>
            <a:tailEnd/>
          </a:ln>
        </p:spPr>
        <p:txBody>
          <a:bodyPr>
            <a:spAutoFit/>
          </a:bodyPr>
          <a:lstStyle/>
          <a:p>
            <a:pPr defTabSz="914400">
              <a:spcBef>
                <a:spcPct val="20000"/>
              </a:spcBef>
            </a:pPr>
            <a:r>
              <a:rPr lang="en-US">
                <a:solidFill>
                  <a:schemeClr val="bg1"/>
                </a:solidFill>
              </a:rPr>
              <a:t>Members of this group include: </a:t>
            </a:r>
          </a:p>
        </p:txBody>
      </p:sp>
      <p:sp>
        <p:nvSpPr>
          <p:cNvPr id="8" name="TextBox 7"/>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6" descr="PP-slide-2-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2531" name="Rectangle 2"/>
          <p:cNvSpPr>
            <a:spLocks noChangeArrowheads="1"/>
          </p:cNvSpPr>
          <p:nvPr/>
        </p:nvSpPr>
        <p:spPr bwMode="auto">
          <a:xfrm>
            <a:off x="73025" y="71438"/>
            <a:ext cx="8229600" cy="1143000"/>
          </a:xfrm>
          <a:prstGeom prst="rect">
            <a:avLst/>
          </a:prstGeom>
          <a:noFill/>
          <a:ln w="9525">
            <a:noFill/>
            <a:miter lim="800000"/>
            <a:headEnd/>
            <a:tailEnd/>
          </a:ln>
        </p:spPr>
        <p:txBody>
          <a:bodyPr anchor="ctr"/>
          <a:lstStyle/>
          <a:p>
            <a:r>
              <a:rPr lang="en-US" sz="2800">
                <a:solidFill>
                  <a:srgbClr val="FFFF66"/>
                </a:solidFill>
                <a:ea typeface="Geneva"/>
                <a:cs typeface="Geneva"/>
              </a:rPr>
              <a:t>Placeholder for Council Members to Customize</a:t>
            </a:r>
          </a:p>
        </p:txBody>
      </p:sp>
      <p:sp>
        <p:nvSpPr>
          <p:cNvPr id="22532" name="Rectangle 3"/>
          <p:cNvSpPr>
            <a:spLocks noChangeArrowheads="1"/>
          </p:cNvSpPr>
          <p:nvPr/>
        </p:nvSpPr>
        <p:spPr bwMode="auto">
          <a:xfrm>
            <a:off x="2030413" y="1651000"/>
            <a:ext cx="6656387" cy="4525963"/>
          </a:xfrm>
          <a:prstGeom prst="rect">
            <a:avLst/>
          </a:prstGeom>
          <a:noFill/>
          <a:ln w="9525">
            <a:noFill/>
            <a:miter lim="800000"/>
            <a:headEnd/>
            <a:tailEnd/>
          </a:ln>
        </p:spPr>
        <p:txBody>
          <a:bodyPr/>
          <a:lstStyle/>
          <a:p>
            <a:pPr>
              <a:spcBef>
                <a:spcPct val="20000"/>
              </a:spcBef>
              <a:buFont typeface="Arial" charset="0"/>
              <a:buNone/>
            </a:pPr>
            <a:r>
              <a:rPr lang="en-US" b="1" i="1" dirty="0" smtClean="0">
                <a:solidFill>
                  <a:schemeClr val="bg1"/>
                </a:solidFill>
                <a:ea typeface="Geneva"/>
                <a:cs typeface="Geneva"/>
              </a:rPr>
              <a:t>Partners/Adopters: </a:t>
            </a:r>
            <a:r>
              <a:rPr lang="en-US" b="1" i="1" dirty="0">
                <a:solidFill>
                  <a:schemeClr val="bg1"/>
                </a:solidFill>
                <a:ea typeface="Geneva"/>
                <a:cs typeface="Geneva"/>
              </a:rPr>
              <a:t>U</a:t>
            </a:r>
            <a:r>
              <a:rPr lang="en-US" b="1" i="1" dirty="0" smtClean="0">
                <a:solidFill>
                  <a:schemeClr val="bg1"/>
                </a:solidFill>
                <a:ea typeface="Geneva"/>
                <a:cs typeface="Geneva"/>
              </a:rPr>
              <a:t>se </a:t>
            </a:r>
            <a:r>
              <a:rPr lang="en-US" b="1" i="1" dirty="0">
                <a:solidFill>
                  <a:schemeClr val="bg1"/>
                </a:solidFill>
                <a:ea typeface="Geneva"/>
                <a:cs typeface="Geneva"/>
              </a:rPr>
              <a:t>this page to describe </a:t>
            </a:r>
            <a:r>
              <a:rPr lang="en-US" b="1" i="1" dirty="0" smtClean="0">
                <a:solidFill>
                  <a:schemeClr val="bg1"/>
                </a:solidFill>
                <a:ea typeface="Geneva"/>
                <a:cs typeface="Geneva"/>
              </a:rPr>
              <a:t>your agency’s implementation of the Standards into your day to day business practices</a:t>
            </a:r>
            <a:endParaRPr lang="en-US" b="1" i="1" dirty="0">
              <a:solidFill>
                <a:schemeClr val="bg1"/>
              </a:solidFill>
              <a:ea typeface="Geneva"/>
              <a:cs typeface="Geneva"/>
            </a:endParaRPr>
          </a:p>
        </p:txBody>
      </p:sp>
      <p:sp>
        <p:nvSpPr>
          <p:cNvPr id="6" name="TextBox 5"/>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6" descr="PP-slide-2-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4579" name="Rectangle 4"/>
          <p:cNvSpPr>
            <a:spLocks noChangeArrowheads="1"/>
          </p:cNvSpPr>
          <p:nvPr/>
        </p:nvSpPr>
        <p:spPr bwMode="auto">
          <a:xfrm>
            <a:off x="138113" y="152400"/>
            <a:ext cx="7405687" cy="868363"/>
          </a:xfrm>
          <a:prstGeom prst="rect">
            <a:avLst/>
          </a:prstGeom>
          <a:noFill/>
          <a:ln w="9525">
            <a:noFill/>
            <a:miter lim="800000"/>
            <a:headEnd/>
            <a:tailEnd/>
          </a:ln>
        </p:spPr>
        <p:txBody>
          <a:bodyPr anchor="ctr"/>
          <a:lstStyle/>
          <a:p>
            <a:r>
              <a:rPr lang="en-US" sz="3200">
                <a:solidFill>
                  <a:srgbClr val="FFFF66"/>
                </a:solidFill>
                <a:ea typeface="Geneva"/>
                <a:cs typeface="Geneva"/>
              </a:rPr>
              <a:t>Standards Provide Nationwide Quality and Consistency</a:t>
            </a:r>
          </a:p>
        </p:txBody>
      </p:sp>
      <p:sp>
        <p:nvSpPr>
          <p:cNvPr id="24580" name="Rectangle 5"/>
          <p:cNvSpPr>
            <a:spLocks noChangeArrowheads="1"/>
          </p:cNvSpPr>
          <p:nvPr/>
        </p:nvSpPr>
        <p:spPr bwMode="auto">
          <a:xfrm>
            <a:off x="1981200" y="2300288"/>
            <a:ext cx="7162800" cy="4038600"/>
          </a:xfrm>
          <a:prstGeom prst="rect">
            <a:avLst/>
          </a:prstGeom>
          <a:noFill/>
          <a:ln w="9525">
            <a:noFill/>
            <a:miter lim="800000"/>
            <a:headEnd/>
            <a:tailEnd/>
          </a:ln>
        </p:spPr>
        <p:txBody>
          <a:bodyPr/>
          <a:lstStyle/>
          <a:p>
            <a:pPr marL="228600" indent="-228600" defTabSz="914400">
              <a:spcBef>
                <a:spcPct val="50000"/>
              </a:spcBef>
              <a:buClr>
                <a:srgbClr val="FFFF66"/>
              </a:buClr>
              <a:buSzPct val="90000"/>
              <a:buFont typeface="Arial" charset="0"/>
              <a:buChar char="•"/>
            </a:pPr>
            <a:r>
              <a:rPr lang="en-US" sz="2200">
                <a:solidFill>
                  <a:srgbClr val="FFFF66"/>
                </a:solidFill>
              </a:rPr>
              <a:t>Competency</a:t>
            </a:r>
            <a:r>
              <a:rPr lang="en-US" sz="2200">
                <a:solidFill>
                  <a:schemeClr val="bg1"/>
                </a:solidFill>
              </a:rPr>
              <a:t> </a:t>
            </a:r>
          </a:p>
          <a:p>
            <a:pPr marL="228600" indent="-228600" defTabSz="914400">
              <a:spcBef>
                <a:spcPct val="50000"/>
              </a:spcBef>
              <a:buClr>
                <a:srgbClr val="FFFF66"/>
              </a:buClr>
              <a:buSzPct val="90000"/>
              <a:buFontTx/>
              <a:buChar char="•"/>
            </a:pPr>
            <a:r>
              <a:rPr lang="en-US" sz="2200">
                <a:solidFill>
                  <a:srgbClr val="FFFF66"/>
                </a:solidFill>
              </a:rPr>
              <a:t>Skills </a:t>
            </a:r>
            <a:endParaRPr lang="en-US" sz="2200">
              <a:solidFill>
                <a:schemeClr val="bg1"/>
              </a:solidFill>
            </a:endParaRPr>
          </a:p>
          <a:p>
            <a:pPr marL="228600" indent="-228600" defTabSz="914400">
              <a:spcBef>
                <a:spcPct val="50000"/>
              </a:spcBef>
              <a:buClr>
                <a:srgbClr val="FFFF66"/>
              </a:buClr>
              <a:buSzPct val="90000"/>
              <a:buFontTx/>
              <a:buChar char="•"/>
            </a:pPr>
            <a:r>
              <a:rPr lang="en-US" sz="2200">
                <a:solidFill>
                  <a:srgbClr val="FFFF66"/>
                </a:solidFill>
              </a:rPr>
              <a:t>Training</a:t>
            </a:r>
            <a:endParaRPr lang="en-US" sz="2200">
              <a:solidFill>
                <a:schemeClr val="bg1"/>
              </a:solidFill>
            </a:endParaRPr>
          </a:p>
          <a:p>
            <a:pPr marL="228600" indent="-228600" defTabSz="914400">
              <a:spcBef>
                <a:spcPct val="50000"/>
              </a:spcBef>
              <a:buClr>
                <a:srgbClr val="FFFF66"/>
              </a:buClr>
              <a:buSzPct val="90000"/>
              <a:buFontTx/>
              <a:buChar char="•"/>
            </a:pPr>
            <a:r>
              <a:rPr lang="en-US" sz="2200">
                <a:solidFill>
                  <a:srgbClr val="FFFF66"/>
                </a:solidFill>
              </a:rPr>
              <a:t>Operational Knowledge</a:t>
            </a:r>
            <a:endParaRPr lang="en-US" sz="2200">
              <a:solidFill>
                <a:schemeClr val="bg1"/>
              </a:solidFill>
            </a:endParaRPr>
          </a:p>
          <a:p>
            <a:pPr marL="228600" indent="-228600" defTabSz="914400">
              <a:spcBef>
                <a:spcPct val="50000"/>
              </a:spcBef>
              <a:buClr>
                <a:srgbClr val="FFFF66"/>
              </a:buClr>
              <a:buSzPct val="90000"/>
              <a:buFontTx/>
              <a:buChar char="•"/>
            </a:pPr>
            <a:r>
              <a:rPr lang="en-US" sz="2200">
                <a:solidFill>
                  <a:srgbClr val="FFFF66"/>
                </a:solidFill>
              </a:rPr>
              <a:t>Code of Ethics and Conduct</a:t>
            </a:r>
            <a:endParaRPr lang="en-US" sz="2200">
              <a:solidFill>
                <a:schemeClr val="bg1"/>
              </a:solidFill>
            </a:endParaRPr>
          </a:p>
          <a:p>
            <a:pPr marL="228600" indent="-228600" defTabSz="914400">
              <a:spcBef>
                <a:spcPct val="50000"/>
              </a:spcBef>
              <a:buClr>
                <a:srgbClr val="FFFF66"/>
              </a:buClr>
              <a:buSzPct val="90000"/>
              <a:buFontTx/>
              <a:buChar char="•"/>
            </a:pPr>
            <a:r>
              <a:rPr lang="en-US" sz="2200">
                <a:solidFill>
                  <a:srgbClr val="FFFF66"/>
                </a:solidFill>
              </a:rPr>
              <a:t>Performance Standards</a:t>
            </a:r>
            <a:endParaRPr lang="en-US" sz="2200">
              <a:solidFill>
                <a:schemeClr val="bg1"/>
              </a:solidFill>
            </a:endParaRPr>
          </a:p>
        </p:txBody>
      </p:sp>
      <p:sp>
        <p:nvSpPr>
          <p:cNvPr id="24581" name="Text Box 7"/>
          <p:cNvSpPr txBox="1">
            <a:spLocks noChangeArrowheads="1"/>
          </p:cNvSpPr>
          <p:nvPr/>
        </p:nvSpPr>
        <p:spPr bwMode="auto">
          <a:xfrm>
            <a:off x="1828800" y="1585913"/>
            <a:ext cx="8305800" cy="708025"/>
          </a:xfrm>
          <a:prstGeom prst="rect">
            <a:avLst/>
          </a:prstGeom>
          <a:noFill/>
          <a:ln w="9525">
            <a:noFill/>
            <a:miter lim="800000"/>
            <a:headEnd/>
            <a:tailEnd/>
          </a:ln>
        </p:spPr>
        <p:txBody>
          <a:bodyPr>
            <a:spAutoFit/>
          </a:bodyPr>
          <a:lstStyle/>
          <a:p>
            <a:pPr defTabSz="914400">
              <a:spcBef>
                <a:spcPct val="50000"/>
              </a:spcBef>
            </a:pPr>
            <a:r>
              <a:rPr lang="en-US" sz="2000">
                <a:solidFill>
                  <a:schemeClr val="bg1"/>
                </a:solidFill>
              </a:rPr>
              <a:t>The National Industry Standards for Homeownership Education               and Counseling focus on a set of six core areas:</a:t>
            </a:r>
          </a:p>
        </p:txBody>
      </p:sp>
      <p:sp>
        <p:nvSpPr>
          <p:cNvPr id="7" name="TextBox 6"/>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6" descr="PP-slide-2-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6627" name="Rectangle 4"/>
          <p:cNvSpPr>
            <a:spLocks noChangeArrowheads="1"/>
          </p:cNvSpPr>
          <p:nvPr/>
        </p:nvSpPr>
        <p:spPr bwMode="auto">
          <a:xfrm>
            <a:off x="457200" y="228600"/>
            <a:ext cx="8229600" cy="868363"/>
          </a:xfrm>
          <a:prstGeom prst="rect">
            <a:avLst/>
          </a:prstGeom>
          <a:noFill/>
          <a:ln w="9525">
            <a:noFill/>
            <a:miter lim="800000"/>
            <a:headEnd/>
            <a:tailEnd/>
          </a:ln>
        </p:spPr>
        <p:txBody>
          <a:bodyPr anchor="ctr"/>
          <a:lstStyle/>
          <a:p>
            <a:r>
              <a:rPr lang="en-US" sz="3200">
                <a:solidFill>
                  <a:srgbClr val="FFFF00"/>
                </a:solidFill>
                <a:ea typeface="Geneva"/>
                <a:cs typeface="Geneva"/>
              </a:rPr>
              <a:t>By Adopting the Standards,  </a:t>
            </a:r>
          </a:p>
          <a:p>
            <a:r>
              <a:rPr lang="en-US" sz="3200">
                <a:solidFill>
                  <a:srgbClr val="FFFF00"/>
                </a:solidFill>
                <a:ea typeface="Geneva"/>
                <a:cs typeface="Geneva"/>
              </a:rPr>
              <a:t>Organizations will:</a:t>
            </a:r>
            <a:endParaRPr lang="en-US" sz="3200">
              <a:solidFill>
                <a:schemeClr val="bg1"/>
              </a:solidFill>
              <a:ea typeface="Geneva"/>
              <a:cs typeface="Geneva"/>
            </a:endParaRPr>
          </a:p>
        </p:txBody>
      </p:sp>
      <p:sp>
        <p:nvSpPr>
          <p:cNvPr id="26628" name="Rectangle 11"/>
          <p:cNvSpPr>
            <a:spLocks noChangeArrowheads="1"/>
          </p:cNvSpPr>
          <p:nvPr/>
        </p:nvSpPr>
        <p:spPr bwMode="auto">
          <a:xfrm>
            <a:off x="2000250" y="1619250"/>
            <a:ext cx="6615113" cy="4876800"/>
          </a:xfrm>
          <a:prstGeom prst="rect">
            <a:avLst/>
          </a:prstGeom>
          <a:noFill/>
          <a:ln w="9525">
            <a:noFill/>
            <a:miter lim="800000"/>
            <a:headEnd/>
            <a:tailEnd/>
          </a:ln>
        </p:spPr>
        <p:txBody>
          <a:bodyPr/>
          <a:lstStyle/>
          <a:p>
            <a:pPr marL="342900" indent="-342900">
              <a:spcBef>
                <a:spcPct val="40000"/>
              </a:spcBef>
              <a:buClr>
                <a:srgbClr val="FFFF66"/>
              </a:buClr>
              <a:buFont typeface="Arial" charset="0"/>
              <a:buChar char="•"/>
            </a:pPr>
            <a:r>
              <a:rPr lang="en-US" sz="2200">
                <a:solidFill>
                  <a:schemeClr val="bg1"/>
                </a:solidFill>
                <a:ea typeface="Geneva"/>
                <a:cs typeface="Geneva"/>
              </a:rPr>
              <a:t>Promote sustainable homeownership</a:t>
            </a:r>
          </a:p>
          <a:p>
            <a:pPr marL="342900" indent="-342900">
              <a:spcBef>
                <a:spcPct val="40000"/>
              </a:spcBef>
              <a:buClr>
                <a:srgbClr val="FFFF66"/>
              </a:buClr>
              <a:buFont typeface="Arial" charset="0"/>
              <a:buChar char="•"/>
            </a:pPr>
            <a:r>
              <a:rPr lang="en-US" sz="2200">
                <a:solidFill>
                  <a:schemeClr val="bg1"/>
                </a:solidFill>
                <a:ea typeface="Geneva"/>
                <a:cs typeface="Geneva"/>
              </a:rPr>
              <a:t>Create consistency in content delivery</a:t>
            </a:r>
          </a:p>
          <a:p>
            <a:pPr marL="342900" indent="-342900">
              <a:spcBef>
                <a:spcPct val="40000"/>
              </a:spcBef>
              <a:buClr>
                <a:srgbClr val="FFFF66"/>
              </a:buClr>
              <a:buFont typeface="Arial" charset="0"/>
              <a:buChar char="•"/>
            </a:pPr>
            <a:r>
              <a:rPr lang="en-US" sz="2200">
                <a:solidFill>
                  <a:schemeClr val="bg1"/>
                </a:solidFill>
                <a:ea typeface="Geneva"/>
                <a:cs typeface="Geneva"/>
              </a:rPr>
              <a:t>Encourage a high level of professionalism</a:t>
            </a:r>
          </a:p>
          <a:p>
            <a:pPr marL="342900" indent="-342900">
              <a:spcBef>
                <a:spcPct val="40000"/>
              </a:spcBef>
              <a:buClr>
                <a:srgbClr val="FFFF66"/>
              </a:buClr>
              <a:buFont typeface="Arial" charset="0"/>
              <a:buChar char="•"/>
            </a:pPr>
            <a:r>
              <a:rPr lang="en-US" sz="2200">
                <a:solidFill>
                  <a:schemeClr val="bg1"/>
                </a:solidFill>
                <a:ea typeface="Geneva"/>
                <a:cs typeface="Geneva"/>
              </a:rPr>
              <a:t>Gain the public’s trust</a:t>
            </a:r>
          </a:p>
          <a:p>
            <a:pPr marL="342900" indent="-342900">
              <a:spcBef>
                <a:spcPct val="40000"/>
              </a:spcBef>
              <a:buClr>
                <a:srgbClr val="FFFF66"/>
              </a:buClr>
              <a:buFont typeface="Arial" charset="0"/>
              <a:buChar char="•"/>
            </a:pPr>
            <a:r>
              <a:rPr lang="en-US" sz="2200">
                <a:solidFill>
                  <a:schemeClr val="bg1"/>
                </a:solidFill>
                <a:ea typeface="Geneva"/>
                <a:cs typeface="Geneva"/>
              </a:rPr>
              <a:t>Build recognition</a:t>
            </a:r>
          </a:p>
          <a:p>
            <a:pPr marL="342900" indent="-342900">
              <a:spcBef>
                <a:spcPct val="40000"/>
              </a:spcBef>
              <a:buClr>
                <a:srgbClr val="FFFF66"/>
              </a:buClr>
              <a:buFont typeface="Arial" charset="0"/>
              <a:buChar char="•"/>
            </a:pPr>
            <a:r>
              <a:rPr lang="en-US" sz="2200">
                <a:solidFill>
                  <a:schemeClr val="bg1"/>
                </a:solidFill>
                <a:ea typeface="Geneva"/>
                <a:cs typeface="Geneva"/>
              </a:rPr>
              <a:t>Promote organizational sustainability</a:t>
            </a:r>
          </a:p>
          <a:p>
            <a:pPr marL="342900" indent="-342900">
              <a:spcBef>
                <a:spcPct val="40000"/>
              </a:spcBef>
              <a:buClr>
                <a:srgbClr val="FFFF66"/>
              </a:buClr>
              <a:buFont typeface="Arial" charset="0"/>
              <a:buChar char="•"/>
            </a:pPr>
            <a:r>
              <a:rPr lang="en-US" sz="2200">
                <a:solidFill>
                  <a:schemeClr val="bg1"/>
                </a:solidFill>
                <a:ea typeface="Geneva"/>
                <a:cs typeface="Geneva"/>
              </a:rPr>
              <a:t>Elevate the industry’s reputation for quality and service delivery </a:t>
            </a:r>
          </a:p>
        </p:txBody>
      </p:sp>
      <p:sp>
        <p:nvSpPr>
          <p:cNvPr id="6" name="TextBox 5"/>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6" descr="PP-slide-2-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8675" name="Rectangle 2"/>
          <p:cNvSpPr>
            <a:spLocks noChangeArrowheads="1"/>
          </p:cNvSpPr>
          <p:nvPr/>
        </p:nvSpPr>
        <p:spPr bwMode="auto">
          <a:xfrm>
            <a:off x="128588" y="52388"/>
            <a:ext cx="8458200" cy="1143000"/>
          </a:xfrm>
          <a:prstGeom prst="rect">
            <a:avLst/>
          </a:prstGeom>
          <a:noFill/>
          <a:ln w="9525">
            <a:noFill/>
            <a:miter lim="800000"/>
            <a:headEnd/>
            <a:tailEnd/>
          </a:ln>
        </p:spPr>
        <p:txBody>
          <a:bodyPr anchor="ctr"/>
          <a:lstStyle/>
          <a:p>
            <a:r>
              <a:rPr lang="en-US" sz="3200">
                <a:solidFill>
                  <a:srgbClr val="FFFF66"/>
                </a:solidFill>
                <a:ea typeface="Geneva"/>
                <a:cs typeface="Geneva"/>
              </a:rPr>
              <a:t>By Adopting the Standards, </a:t>
            </a:r>
          </a:p>
          <a:p>
            <a:r>
              <a:rPr lang="en-US" sz="3200">
                <a:solidFill>
                  <a:srgbClr val="FFFF66"/>
                </a:solidFill>
                <a:ea typeface="Geneva"/>
                <a:cs typeface="Geneva"/>
              </a:rPr>
              <a:t>Practitioners will:</a:t>
            </a:r>
          </a:p>
        </p:txBody>
      </p:sp>
      <p:sp>
        <p:nvSpPr>
          <p:cNvPr id="28676" name="Rectangle 3"/>
          <p:cNvSpPr>
            <a:spLocks noChangeArrowheads="1"/>
          </p:cNvSpPr>
          <p:nvPr/>
        </p:nvSpPr>
        <p:spPr bwMode="auto">
          <a:xfrm>
            <a:off x="1557338" y="1628775"/>
            <a:ext cx="7100887" cy="4297363"/>
          </a:xfrm>
          <a:prstGeom prst="rect">
            <a:avLst/>
          </a:prstGeom>
          <a:noFill/>
          <a:ln w="9525">
            <a:noFill/>
            <a:miter lim="800000"/>
            <a:headEnd/>
            <a:tailEnd/>
          </a:ln>
        </p:spPr>
        <p:txBody>
          <a:bodyPr/>
          <a:lstStyle/>
          <a:p>
            <a:pPr marL="742950" lvl="1" indent="-285750">
              <a:spcBef>
                <a:spcPct val="100000"/>
              </a:spcBef>
              <a:buClr>
                <a:srgbClr val="FFFF66"/>
              </a:buClr>
              <a:buFontTx/>
              <a:buChar char="•"/>
            </a:pPr>
            <a:endParaRPr lang="en-US">
              <a:solidFill>
                <a:schemeClr val="bg1"/>
              </a:solidFill>
              <a:ea typeface="Geneva"/>
              <a:cs typeface="Geneva"/>
            </a:endParaRPr>
          </a:p>
          <a:p>
            <a:pPr marL="742950" lvl="1" indent="-285750">
              <a:spcBef>
                <a:spcPct val="100000"/>
              </a:spcBef>
              <a:buClr>
                <a:srgbClr val="FFFF66"/>
              </a:buClr>
              <a:buFont typeface="Arial" charset="0"/>
              <a:buChar char="•"/>
            </a:pPr>
            <a:r>
              <a:rPr lang="en-US" sz="2200">
                <a:solidFill>
                  <a:schemeClr val="bg1"/>
                </a:solidFill>
                <a:ea typeface="Geneva"/>
                <a:cs typeface="Geneva"/>
              </a:rPr>
              <a:t>Increase knowledge and skill set</a:t>
            </a:r>
          </a:p>
          <a:p>
            <a:pPr marL="742950" lvl="1" indent="-285750">
              <a:spcBef>
                <a:spcPct val="100000"/>
              </a:spcBef>
              <a:buClr>
                <a:srgbClr val="FFFF66"/>
              </a:buClr>
              <a:buFont typeface="Arial" charset="0"/>
              <a:buChar char="•"/>
            </a:pPr>
            <a:r>
              <a:rPr lang="en-US" sz="2200">
                <a:solidFill>
                  <a:schemeClr val="bg1"/>
                </a:solidFill>
                <a:ea typeface="Geneva"/>
                <a:cs typeface="Geneva"/>
              </a:rPr>
              <a:t>Ensure clients receive a consistent level of quality and ethical service </a:t>
            </a:r>
          </a:p>
          <a:p>
            <a:pPr marL="742950" lvl="1" indent="-285750">
              <a:spcBef>
                <a:spcPct val="100000"/>
              </a:spcBef>
              <a:buClr>
                <a:srgbClr val="FFFF66"/>
              </a:buClr>
              <a:buFont typeface="Arial" charset="0"/>
              <a:buChar char="•"/>
            </a:pPr>
            <a:r>
              <a:rPr lang="en-US" sz="2200">
                <a:solidFill>
                  <a:schemeClr val="bg1"/>
                </a:solidFill>
                <a:ea typeface="Geneva"/>
                <a:cs typeface="Geneva"/>
              </a:rPr>
              <a:t>Earn the trust of clients</a:t>
            </a:r>
          </a:p>
          <a:p>
            <a:pPr marL="742950" lvl="1" indent="-285750">
              <a:spcBef>
                <a:spcPct val="100000"/>
              </a:spcBef>
              <a:buClr>
                <a:srgbClr val="FFFF66"/>
              </a:buClr>
              <a:buFont typeface="Arial" charset="0"/>
              <a:buChar char="•"/>
            </a:pPr>
            <a:r>
              <a:rPr lang="en-US" sz="2200">
                <a:solidFill>
                  <a:schemeClr val="bg1"/>
                </a:solidFill>
                <a:ea typeface="Geneva"/>
                <a:cs typeface="Geneva"/>
              </a:rPr>
              <a:t>Distinguish themselves professionally </a:t>
            </a:r>
          </a:p>
          <a:p>
            <a:pPr marL="742950" lvl="1" indent="-285750">
              <a:spcBef>
                <a:spcPct val="100000"/>
              </a:spcBef>
              <a:buClr>
                <a:srgbClr val="FFFF66"/>
              </a:buClr>
              <a:buFont typeface="Arial" charset="0"/>
              <a:buChar char="•"/>
            </a:pPr>
            <a:r>
              <a:rPr lang="en-US" sz="2200">
                <a:solidFill>
                  <a:schemeClr val="bg1"/>
                </a:solidFill>
                <a:ea typeface="Geneva"/>
                <a:cs typeface="Geneva"/>
              </a:rPr>
              <a:t>Enhance their credibility and image</a:t>
            </a:r>
          </a:p>
          <a:p>
            <a:pPr marL="342900" indent="-342900">
              <a:spcBef>
                <a:spcPct val="50000"/>
              </a:spcBef>
              <a:buFont typeface="Arial" charset="0"/>
              <a:buNone/>
            </a:pPr>
            <a:endParaRPr lang="en-US" sz="1900">
              <a:latin typeface="Calibri" pitchFamily="34" charset="0"/>
              <a:ea typeface="Geneva"/>
              <a:cs typeface="Geneva"/>
            </a:endParaRPr>
          </a:p>
        </p:txBody>
      </p:sp>
      <p:sp>
        <p:nvSpPr>
          <p:cNvPr id="6" name="TextBox 5"/>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6" descr="PP-slide-2-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0723" name="Rectangle 4"/>
          <p:cNvSpPr>
            <a:spLocks noChangeArrowheads="1"/>
          </p:cNvSpPr>
          <p:nvPr/>
        </p:nvSpPr>
        <p:spPr bwMode="auto">
          <a:xfrm>
            <a:off x="128588" y="242888"/>
            <a:ext cx="8229600" cy="685800"/>
          </a:xfrm>
          <a:prstGeom prst="rect">
            <a:avLst/>
          </a:prstGeom>
          <a:noFill/>
          <a:ln w="9525">
            <a:noFill/>
            <a:miter lim="800000"/>
            <a:headEnd/>
            <a:tailEnd/>
          </a:ln>
        </p:spPr>
        <p:txBody>
          <a:bodyPr anchor="ctr"/>
          <a:lstStyle/>
          <a:p>
            <a:r>
              <a:rPr lang="en-US" sz="3200">
                <a:solidFill>
                  <a:srgbClr val="FFFF66"/>
                </a:solidFill>
                <a:ea typeface="Geneva"/>
                <a:cs typeface="Geneva"/>
              </a:rPr>
              <a:t>How Consumers Benefit:</a:t>
            </a:r>
            <a:r>
              <a:rPr lang="en-US" sz="3200">
                <a:solidFill>
                  <a:srgbClr val="FFFF66"/>
                </a:solidFill>
                <a:latin typeface="Calibri" pitchFamily="34" charset="0"/>
                <a:ea typeface="Geneva"/>
                <a:cs typeface="Geneva"/>
              </a:rPr>
              <a:t> </a:t>
            </a:r>
          </a:p>
        </p:txBody>
      </p:sp>
      <p:sp>
        <p:nvSpPr>
          <p:cNvPr id="22532" name="Rectangle 12"/>
          <p:cNvSpPr>
            <a:spLocks noChangeArrowheads="1"/>
          </p:cNvSpPr>
          <p:nvPr/>
        </p:nvSpPr>
        <p:spPr bwMode="auto">
          <a:xfrm>
            <a:off x="1943100" y="1614488"/>
            <a:ext cx="7010400" cy="4873625"/>
          </a:xfrm>
          <a:prstGeom prst="rect">
            <a:avLst/>
          </a:prstGeom>
          <a:noFill/>
          <a:ln w="9525">
            <a:noFill/>
            <a:miter lim="800000"/>
            <a:headEnd/>
            <a:tailEnd/>
          </a:ln>
        </p:spPr>
        <p:txBody>
          <a:bodyPr/>
          <a:lstStyle/>
          <a:p>
            <a:pPr marL="171450" indent="-171450" defTabSz="914400">
              <a:spcBef>
                <a:spcPct val="20000"/>
              </a:spcBef>
              <a:defRPr/>
            </a:pPr>
            <a:r>
              <a:rPr lang="en-US" dirty="0">
                <a:solidFill>
                  <a:schemeClr val="bg1"/>
                </a:solidFill>
              </a:rPr>
              <a:t>	</a:t>
            </a:r>
            <a:r>
              <a:rPr lang="en-US" sz="2200" dirty="0">
                <a:solidFill>
                  <a:schemeClr val="bg1"/>
                </a:solidFill>
              </a:rPr>
              <a:t>Future and existing homeowners will have the confidence that counselors/educators who adhere to the Standards will: </a:t>
            </a:r>
          </a:p>
          <a:p>
            <a:pPr marL="171450" indent="-171450" defTabSz="914400">
              <a:spcBef>
                <a:spcPct val="20000"/>
              </a:spcBef>
              <a:defRPr/>
            </a:pPr>
            <a:endParaRPr lang="en-US" sz="2200" dirty="0">
              <a:solidFill>
                <a:schemeClr val="bg1"/>
              </a:solidFill>
              <a:ea typeface="Geneva" pitchFamily="34" charset="0"/>
              <a:cs typeface="Geneva" pitchFamily="34" charset="0"/>
            </a:endParaRPr>
          </a:p>
          <a:p>
            <a:pPr marL="342900" indent="-342900">
              <a:spcBef>
                <a:spcPct val="40000"/>
              </a:spcBef>
              <a:buClr>
                <a:srgbClr val="FFFF66"/>
              </a:buClr>
              <a:buFont typeface="Arial" charset="0"/>
              <a:buChar char="•"/>
              <a:defRPr/>
            </a:pPr>
            <a:r>
              <a:rPr lang="en-US" sz="2200" dirty="0">
                <a:solidFill>
                  <a:schemeClr val="bg1"/>
                </a:solidFill>
                <a:ea typeface="Geneva" pitchFamily="34" charset="0"/>
                <a:cs typeface="Geneva" pitchFamily="34" charset="0"/>
              </a:rPr>
              <a:t>Provide correct and consistent information </a:t>
            </a:r>
          </a:p>
          <a:p>
            <a:pPr marL="342900" indent="-342900">
              <a:spcBef>
                <a:spcPct val="40000"/>
              </a:spcBef>
              <a:buClr>
                <a:srgbClr val="FFFF66"/>
              </a:buClr>
              <a:buFont typeface="Arial" charset="0"/>
              <a:buChar char="•"/>
              <a:defRPr/>
            </a:pPr>
            <a:r>
              <a:rPr lang="en-US" sz="2200" dirty="0">
                <a:solidFill>
                  <a:schemeClr val="bg1"/>
                </a:solidFill>
                <a:ea typeface="Geneva" pitchFamily="34" charset="0"/>
                <a:cs typeface="Geneva" pitchFamily="34" charset="0"/>
              </a:rPr>
              <a:t>Have the appropriate tools and knowledge </a:t>
            </a:r>
          </a:p>
          <a:p>
            <a:pPr marL="342900" indent="-342900">
              <a:spcBef>
                <a:spcPct val="40000"/>
              </a:spcBef>
              <a:buClr>
                <a:srgbClr val="FFFF66"/>
              </a:buClr>
              <a:buFont typeface="Arial" charset="0"/>
              <a:buChar char="•"/>
              <a:defRPr/>
            </a:pPr>
            <a:r>
              <a:rPr lang="en-US" sz="2200" dirty="0">
                <a:solidFill>
                  <a:schemeClr val="bg1"/>
                </a:solidFill>
                <a:ea typeface="Geneva" pitchFamily="34" charset="0"/>
                <a:cs typeface="Geneva" pitchFamily="34" charset="0"/>
              </a:rPr>
              <a:t>Have pledged to serve clients with competence, fairness and respect</a:t>
            </a:r>
          </a:p>
          <a:p>
            <a:pPr marL="171450" indent="-171450" defTabSz="914400">
              <a:spcBef>
                <a:spcPct val="20000"/>
              </a:spcBef>
              <a:buFontTx/>
              <a:buChar char="•"/>
              <a:defRPr/>
            </a:pPr>
            <a:endParaRPr lang="en-US" sz="1400" dirty="0">
              <a:solidFill>
                <a:schemeClr val="bg1"/>
              </a:solidFill>
            </a:endParaRPr>
          </a:p>
          <a:p>
            <a:pPr marL="171450" indent="-171450" defTabSz="914400">
              <a:spcBef>
                <a:spcPct val="20000"/>
              </a:spcBef>
              <a:defRPr/>
            </a:pPr>
            <a:endParaRPr lang="en-US" sz="1400" dirty="0">
              <a:solidFill>
                <a:schemeClr val="bg1"/>
              </a:solidFill>
            </a:endParaRPr>
          </a:p>
        </p:txBody>
      </p:sp>
      <p:sp>
        <p:nvSpPr>
          <p:cNvPr id="6" name="TextBox 5"/>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6" descr="PP-slide-2-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2771" name="Rectangle 2"/>
          <p:cNvSpPr>
            <a:spLocks noChangeArrowheads="1"/>
          </p:cNvSpPr>
          <p:nvPr/>
        </p:nvSpPr>
        <p:spPr bwMode="auto">
          <a:xfrm>
            <a:off x="171450" y="185738"/>
            <a:ext cx="8229600" cy="868362"/>
          </a:xfrm>
          <a:prstGeom prst="rect">
            <a:avLst/>
          </a:prstGeom>
          <a:noFill/>
          <a:ln w="9525">
            <a:noFill/>
            <a:miter lim="800000"/>
            <a:headEnd/>
            <a:tailEnd/>
          </a:ln>
        </p:spPr>
        <p:txBody>
          <a:bodyPr anchor="ctr"/>
          <a:lstStyle/>
          <a:p>
            <a:r>
              <a:rPr lang="en-US" sz="2800">
                <a:solidFill>
                  <a:srgbClr val="FFFF66"/>
                </a:solidFill>
                <a:ea typeface="Geneva"/>
                <a:cs typeface="Geneva"/>
              </a:rPr>
              <a:t>Testimonials About the Standards</a:t>
            </a:r>
          </a:p>
        </p:txBody>
      </p:sp>
      <p:sp>
        <p:nvSpPr>
          <p:cNvPr id="32772" name="Rectangle 4"/>
          <p:cNvSpPr>
            <a:spLocks noChangeArrowheads="1"/>
          </p:cNvSpPr>
          <p:nvPr/>
        </p:nvSpPr>
        <p:spPr bwMode="auto">
          <a:xfrm>
            <a:off x="1879600" y="1638300"/>
            <a:ext cx="7050088" cy="4849813"/>
          </a:xfrm>
          <a:prstGeom prst="rect">
            <a:avLst/>
          </a:prstGeom>
          <a:noFill/>
          <a:ln w="9525">
            <a:noFill/>
            <a:miter lim="800000"/>
            <a:headEnd/>
            <a:tailEnd/>
          </a:ln>
        </p:spPr>
        <p:txBody>
          <a:bodyPr/>
          <a:lstStyle/>
          <a:p>
            <a:pPr marL="342900" indent="-342900">
              <a:lnSpc>
                <a:spcPct val="90000"/>
              </a:lnSpc>
              <a:spcBef>
                <a:spcPct val="20000"/>
              </a:spcBef>
              <a:buFont typeface="Arial" charset="0"/>
              <a:buNone/>
            </a:pPr>
            <a:r>
              <a:rPr lang="en-US" sz="1200" b="1" i="1">
                <a:solidFill>
                  <a:schemeClr val="bg1"/>
                </a:solidFill>
                <a:ea typeface="Geneva"/>
                <a:cs typeface="Geneva"/>
              </a:rPr>
              <a:t>	</a:t>
            </a:r>
            <a:endParaRPr lang="en-US" sz="1200">
              <a:solidFill>
                <a:schemeClr val="bg1"/>
              </a:solidFill>
              <a:ea typeface="Geneva"/>
              <a:cs typeface="Geneva"/>
            </a:endParaRPr>
          </a:p>
          <a:p>
            <a:pPr marL="342900" indent="-342900">
              <a:lnSpc>
                <a:spcPct val="90000"/>
              </a:lnSpc>
              <a:spcBef>
                <a:spcPct val="20000"/>
              </a:spcBef>
              <a:buFont typeface="Arial" charset="0"/>
              <a:buNone/>
            </a:pPr>
            <a:endParaRPr lang="en-US" sz="1200" b="1">
              <a:solidFill>
                <a:schemeClr val="bg1"/>
              </a:solidFill>
            </a:endParaRPr>
          </a:p>
          <a:p>
            <a:pPr marL="342900" indent="-342900">
              <a:lnSpc>
                <a:spcPct val="90000"/>
              </a:lnSpc>
              <a:spcBef>
                <a:spcPct val="20000"/>
              </a:spcBef>
              <a:buFont typeface="Arial" charset="0"/>
              <a:buNone/>
            </a:pPr>
            <a:r>
              <a:rPr lang="en-US" sz="1200" b="1">
                <a:solidFill>
                  <a:schemeClr val="bg1"/>
                </a:solidFill>
              </a:rPr>
              <a:t>	</a:t>
            </a:r>
            <a:r>
              <a:rPr lang="en-US" sz="1200" b="1" i="1">
                <a:solidFill>
                  <a:schemeClr val="bg1"/>
                </a:solidFill>
                <a:cs typeface="Times New Roman" pitchFamily="18" charset="0"/>
              </a:rPr>
              <a:t>“</a:t>
            </a:r>
            <a:r>
              <a:rPr lang="en-US" sz="1200" i="1">
                <a:solidFill>
                  <a:schemeClr val="bg1"/>
                </a:solidFill>
                <a:cs typeface="Times New Roman" pitchFamily="18" charset="0"/>
              </a:rPr>
              <a:t>Bank of America supports the collective effort in the launch of Homeownership Education and Counseling.  Bank of America is committed to helping people achieve and maintain home ownership and firmly supports efforts that improve the quality and reach of financial education, particularly to lower- and moderate-income individuals and families.”</a:t>
            </a:r>
          </a:p>
          <a:p>
            <a:pPr marL="342900" indent="-342900" algn="r">
              <a:lnSpc>
                <a:spcPct val="90000"/>
              </a:lnSpc>
              <a:spcBef>
                <a:spcPct val="20000"/>
              </a:spcBef>
              <a:buFont typeface="Arial" charset="0"/>
              <a:buNone/>
            </a:pPr>
            <a:r>
              <a:rPr lang="en-US" sz="1200" i="1">
                <a:solidFill>
                  <a:schemeClr val="bg1"/>
                </a:solidFill>
                <a:cs typeface="Times New Roman" pitchFamily="18" charset="0"/>
              </a:rPr>
              <a:t>	</a:t>
            </a:r>
            <a:r>
              <a:rPr lang="en-US" sz="1200" b="1" i="1">
                <a:solidFill>
                  <a:schemeClr val="bg1"/>
                </a:solidFill>
                <a:cs typeface="Times New Roman" pitchFamily="18" charset="0"/>
              </a:rPr>
              <a:t>Rose Ann Djelmane, SVP, Regional Marketing Mgr III</a:t>
            </a:r>
          </a:p>
          <a:p>
            <a:pPr marL="342900" indent="-342900" algn="r">
              <a:lnSpc>
                <a:spcPct val="90000"/>
              </a:lnSpc>
              <a:spcBef>
                <a:spcPct val="20000"/>
              </a:spcBef>
              <a:buFont typeface="Arial" charset="0"/>
              <a:buNone/>
            </a:pPr>
            <a:r>
              <a:rPr lang="en-US" sz="1200" b="1" i="1">
                <a:solidFill>
                  <a:schemeClr val="bg1"/>
                </a:solidFill>
                <a:cs typeface="Times New Roman" pitchFamily="18" charset="0"/>
              </a:rPr>
              <a:t>	Bank of America Home Loans</a:t>
            </a:r>
          </a:p>
          <a:p>
            <a:pPr marL="342900" indent="-342900" algn="r">
              <a:lnSpc>
                <a:spcPct val="90000"/>
              </a:lnSpc>
              <a:spcBef>
                <a:spcPct val="20000"/>
              </a:spcBef>
              <a:buFont typeface="Arial" charset="0"/>
              <a:buNone/>
            </a:pPr>
            <a:r>
              <a:rPr lang="en-US" sz="1200" b="1" i="1">
                <a:solidFill>
                  <a:schemeClr val="bg1"/>
                </a:solidFill>
                <a:cs typeface="Times New Roman" pitchFamily="18" charset="0"/>
              </a:rPr>
              <a:t> </a:t>
            </a:r>
          </a:p>
          <a:p>
            <a:pPr marL="342900" indent="-342900">
              <a:lnSpc>
                <a:spcPct val="90000"/>
              </a:lnSpc>
              <a:spcBef>
                <a:spcPct val="20000"/>
              </a:spcBef>
              <a:buFont typeface="Arial" charset="0"/>
              <a:buNone/>
            </a:pPr>
            <a:r>
              <a:rPr lang="en-US" sz="1200" b="1">
                <a:solidFill>
                  <a:schemeClr val="bg1"/>
                </a:solidFill>
              </a:rPr>
              <a:t>	“</a:t>
            </a:r>
            <a:r>
              <a:rPr lang="en-US" sz="1200" i="1">
                <a:solidFill>
                  <a:schemeClr val="bg1"/>
                </a:solidFill>
              </a:rPr>
              <a:t>Over the past 10-15 years, Network member organizations have helped tens of thousands of families to become first-time homebuyers to avoid the loss of their home. The Standards will be helpful to our members and are a key step toward recognizing homeownership counseling as a professional consumer protection service.”</a:t>
            </a:r>
            <a:endParaRPr lang="en-US" sz="1200" b="1">
              <a:solidFill>
                <a:schemeClr val="bg1"/>
              </a:solidFill>
            </a:endParaRPr>
          </a:p>
          <a:p>
            <a:pPr marL="342900" indent="-342900">
              <a:lnSpc>
                <a:spcPct val="90000"/>
              </a:lnSpc>
              <a:spcBef>
                <a:spcPct val="20000"/>
              </a:spcBef>
              <a:buFont typeface="Arial" charset="0"/>
              <a:buNone/>
            </a:pPr>
            <a:r>
              <a:rPr lang="en-US" sz="1200" b="1">
                <a:solidFill>
                  <a:schemeClr val="bg1"/>
                </a:solidFill>
              </a:rPr>
              <a:t>			 								Thomas Bledsoe, President</a:t>
            </a:r>
          </a:p>
          <a:p>
            <a:pPr marL="342900" indent="-342900">
              <a:lnSpc>
                <a:spcPct val="90000"/>
              </a:lnSpc>
              <a:spcBef>
                <a:spcPct val="20000"/>
              </a:spcBef>
              <a:buFont typeface="Arial" charset="0"/>
              <a:buNone/>
            </a:pPr>
            <a:r>
              <a:rPr lang="en-US" sz="1200" b="1">
                <a:solidFill>
                  <a:schemeClr val="bg1"/>
                </a:solidFill>
              </a:rPr>
              <a:t>										The Housing Partnership Network</a:t>
            </a:r>
            <a:r>
              <a:rPr lang="en-US" sz="1200" b="1">
                <a:solidFill>
                  <a:schemeClr val="bg1"/>
                </a:solidFill>
                <a:ea typeface="Geneva"/>
                <a:cs typeface="Geneva"/>
              </a:rPr>
              <a:t>	</a:t>
            </a:r>
          </a:p>
          <a:p>
            <a:pPr marL="342900" indent="-342900">
              <a:lnSpc>
                <a:spcPct val="90000"/>
              </a:lnSpc>
              <a:spcBef>
                <a:spcPct val="20000"/>
              </a:spcBef>
              <a:buFont typeface="Arial" charset="0"/>
              <a:buNone/>
            </a:pPr>
            <a:endParaRPr lang="en-US" sz="1200" i="1">
              <a:solidFill>
                <a:schemeClr val="bg1"/>
              </a:solidFill>
              <a:cs typeface="Times New Roman" pitchFamily="18" charset="0"/>
            </a:endParaRPr>
          </a:p>
          <a:p>
            <a:pPr marL="342900" indent="-342900">
              <a:lnSpc>
                <a:spcPct val="90000"/>
              </a:lnSpc>
              <a:spcBef>
                <a:spcPct val="20000"/>
              </a:spcBef>
              <a:buFont typeface="Arial" charset="0"/>
              <a:buNone/>
            </a:pPr>
            <a:r>
              <a:rPr lang="en-US" sz="1200" i="1">
                <a:solidFill>
                  <a:schemeClr val="bg1"/>
                </a:solidFill>
                <a:cs typeface="Times New Roman" pitchFamily="18" charset="0"/>
              </a:rPr>
              <a:t>	</a:t>
            </a:r>
            <a:endParaRPr lang="en-US" sz="1200" b="1" i="1">
              <a:solidFill>
                <a:schemeClr val="bg1"/>
              </a:solidFill>
              <a:cs typeface="Times New Roman" pitchFamily="18" charset="0"/>
            </a:endParaRPr>
          </a:p>
          <a:p>
            <a:pPr marL="342900" indent="-342900">
              <a:lnSpc>
                <a:spcPct val="90000"/>
              </a:lnSpc>
              <a:spcBef>
                <a:spcPct val="20000"/>
              </a:spcBef>
              <a:buFont typeface="Arial" charset="0"/>
              <a:buNone/>
            </a:pPr>
            <a:r>
              <a:rPr lang="en-US" sz="1200" i="1">
                <a:solidFill>
                  <a:schemeClr val="bg1"/>
                </a:solidFill>
                <a:cs typeface="Times New Roman" pitchFamily="18" charset="0"/>
              </a:rPr>
              <a:t>	“As we strive to strengthen communities through homeownership, we understand the importance of providing reliable, consistent information to potential homeowners.  That is why Chase supports the National Industry Standards for Homeownership and Education.”</a:t>
            </a:r>
          </a:p>
          <a:p>
            <a:pPr marL="342900" indent="-342900" algn="r">
              <a:lnSpc>
                <a:spcPct val="90000"/>
              </a:lnSpc>
              <a:spcBef>
                <a:spcPct val="20000"/>
              </a:spcBef>
              <a:buFont typeface="Arial" charset="0"/>
              <a:buNone/>
            </a:pPr>
            <a:r>
              <a:rPr lang="en-US" sz="1200" i="1">
                <a:solidFill>
                  <a:schemeClr val="bg1"/>
                </a:solidFill>
                <a:cs typeface="Times New Roman" pitchFamily="18" charset="0"/>
              </a:rPr>
              <a:t>	</a:t>
            </a:r>
            <a:r>
              <a:rPr lang="en-US" sz="1200" b="1" i="1">
                <a:solidFill>
                  <a:schemeClr val="bg1"/>
                </a:solidFill>
                <a:cs typeface="Times New Roman" pitchFamily="18" charset="0"/>
              </a:rPr>
              <a:t>Mike DuBois, Senior Vice President</a:t>
            </a:r>
          </a:p>
          <a:p>
            <a:pPr marL="342900" indent="-342900" algn="r">
              <a:lnSpc>
                <a:spcPct val="90000"/>
              </a:lnSpc>
              <a:spcBef>
                <a:spcPct val="20000"/>
              </a:spcBef>
              <a:buFont typeface="Arial" charset="0"/>
              <a:buNone/>
            </a:pPr>
            <a:r>
              <a:rPr lang="en-US" sz="1200" b="1" i="1">
                <a:solidFill>
                  <a:schemeClr val="bg1"/>
                </a:solidFill>
                <a:cs typeface="Times New Roman" pitchFamily="18" charset="0"/>
              </a:rPr>
              <a:t>	Chase</a:t>
            </a:r>
          </a:p>
          <a:p>
            <a:pPr marL="342900" indent="-342900" algn="r">
              <a:lnSpc>
                <a:spcPct val="90000"/>
              </a:lnSpc>
              <a:spcBef>
                <a:spcPct val="20000"/>
              </a:spcBef>
              <a:buFont typeface="Arial" charset="0"/>
              <a:buNone/>
            </a:pPr>
            <a:endParaRPr lang="en-US" sz="1200" b="1" i="1">
              <a:solidFill>
                <a:schemeClr val="bg1"/>
              </a:solidFill>
              <a:cs typeface="Times New Roman" pitchFamily="18" charset="0"/>
            </a:endParaRPr>
          </a:p>
          <a:p>
            <a:pPr marL="342900" indent="-342900" algn="r">
              <a:lnSpc>
                <a:spcPct val="90000"/>
              </a:lnSpc>
              <a:spcBef>
                <a:spcPct val="20000"/>
              </a:spcBef>
              <a:buFont typeface="Arial" charset="0"/>
              <a:buNone/>
            </a:pPr>
            <a:endParaRPr lang="en-US" sz="1200" b="1" i="1">
              <a:solidFill>
                <a:schemeClr val="bg1"/>
              </a:solidFill>
              <a:cs typeface="Times New Roman" pitchFamily="18" charset="0"/>
            </a:endParaRPr>
          </a:p>
          <a:p>
            <a:pPr marL="342900" indent="-342900">
              <a:lnSpc>
                <a:spcPct val="90000"/>
              </a:lnSpc>
              <a:spcBef>
                <a:spcPct val="20000"/>
              </a:spcBef>
              <a:buFont typeface="Arial" charset="0"/>
              <a:buNone/>
            </a:pPr>
            <a:endParaRPr lang="en-US" sz="1200" b="1" i="1">
              <a:solidFill>
                <a:schemeClr val="bg1"/>
              </a:solidFill>
              <a:cs typeface="Times New Roman" pitchFamily="18" charset="0"/>
            </a:endParaRPr>
          </a:p>
        </p:txBody>
      </p:sp>
      <p:sp>
        <p:nvSpPr>
          <p:cNvPr id="6" name="TextBox 5"/>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6" descr="PP-slide-2-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4819" name="Text Box 4"/>
          <p:cNvSpPr>
            <a:spLocks noChangeArrowheads="1"/>
          </p:cNvSpPr>
          <p:nvPr/>
        </p:nvSpPr>
        <p:spPr bwMode="auto">
          <a:xfrm>
            <a:off x="1985963" y="2247900"/>
            <a:ext cx="6886575" cy="4038600"/>
          </a:xfrm>
          <a:prstGeom prst="rect">
            <a:avLst/>
          </a:prstGeom>
          <a:noFill/>
          <a:ln w="9525">
            <a:noFill/>
            <a:miter lim="800000"/>
            <a:headEnd/>
            <a:tailEnd/>
          </a:ln>
        </p:spPr>
        <p:txBody>
          <a:bodyPr/>
          <a:lstStyle/>
          <a:p>
            <a:pPr marL="228600" indent="-228600" defTabSz="914400">
              <a:lnSpc>
                <a:spcPct val="80000"/>
              </a:lnSpc>
              <a:spcBef>
                <a:spcPct val="20000"/>
              </a:spcBef>
              <a:buFont typeface="Arial" charset="0"/>
              <a:buNone/>
            </a:pPr>
            <a:endParaRPr lang="en-US" sz="1600">
              <a:solidFill>
                <a:schemeClr val="bg1"/>
              </a:solidFill>
              <a:ea typeface="Geneva"/>
              <a:cs typeface="Geneva"/>
            </a:endParaRPr>
          </a:p>
        </p:txBody>
      </p:sp>
      <p:sp>
        <p:nvSpPr>
          <p:cNvPr id="34820" name="Rectangle 5"/>
          <p:cNvSpPr>
            <a:spLocks noChangeArrowheads="1"/>
          </p:cNvSpPr>
          <p:nvPr/>
        </p:nvSpPr>
        <p:spPr bwMode="auto">
          <a:xfrm>
            <a:off x="133350" y="138113"/>
            <a:ext cx="8229600" cy="914400"/>
          </a:xfrm>
          <a:prstGeom prst="rect">
            <a:avLst/>
          </a:prstGeom>
          <a:noFill/>
          <a:ln w="9525">
            <a:noFill/>
            <a:miter lim="800000"/>
            <a:headEnd/>
            <a:tailEnd/>
          </a:ln>
        </p:spPr>
        <p:txBody>
          <a:bodyPr anchor="ctr"/>
          <a:lstStyle/>
          <a:p>
            <a:r>
              <a:rPr lang="en-US" sz="2800">
                <a:solidFill>
                  <a:srgbClr val="FFFF66"/>
                </a:solidFill>
                <a:ea typeface="Geneva"/>
                <a:cs typeface="Geneva"/>
              </a:rPr>
              <a:t>How to Adopt the National Industry Standards</a:t>
            </a:r>
          </a:p>
        </p:txBody>
      </p:sp>
      <p:sp>
        <p:nvSpPr>
          <p:cNvPr id="34821" name="Text Box 9"/>
          <p:cNvSpPr txBox="1">
            <a:spLocks noChangeArrowheads="1"/>
          </p:cNvSpPr>
          <p:nvPr/>
        </p:nvSpPr>
        <p:spPr bwMode="auto">
          <a:xfrm>
            <a:off x="1985963" y="1557338"/>
            <a:ext cx="7158037" cy="4800600"/>
          </a:xfrm>
          <a:prstGeom prst="rect">
            <a:avLst/>
          </a:prstGeom>
          <a:noFill/>
          <a:ln w="9525">
            <a:noFill/>
            <a:miter lim="800000"/>
            <a:headEnd/>
            <a:tailEnd/>
          </a:ln>
        </p:spPr>
        <p:txBody>
          <a:bodyPr>
            <a:spAutoFit/>
          </a:bodyPr>
          <a:lstStyle/>
          <a:p>
            <a:pPr marL="342900" indent="-342900" defTabSz="914400">
              <a:spcBef>
                <a:spcPct val="50000"/>
              </a:spcBef>
              <a:buFontTx/>
              <a:buAutoNum type="arabicPeriod"/>
            </a:pPr>
            <a:r>
              <a:rPr lang="en-US">
                <a:solidFill>
                  <a:schemeClr val="bg1"/>
                </a:solidFill>
              </a:rPr>
              <a:t>Go online to </a:t>
            </a:r>
            <a:r>
              <a:rPr lang="en-US" b="1" u="sng">
                <a:solidFill>
                  <a:schemeClr val="bg1"/>
                </a:solidFill>
              </a:rPr>
              <a:t>www.homeownershipstandards.com</a:t>
            </a:r>
            <a:r>
              <a:rPr lang="en-US">
                <a:solidFill>
                  <a:schemeClr val="bg1"/>
                </a:solidFill>
              </a:rPr>
              <a:t>. Download and read through the National Industry Standards Guidelines and Code of Ethics and Conduct </a:t>
            </a:r>
          </a:p>
          <a:p>
            <a:pPr marL="342900" indent="-342900" defTabSz="914400">
              <a:spcBef>
                <a:spcPct val="50000"/>
              </a:spcBef>
              <a:buFontTx/>
              <a:buAutoNum type="arabicPeriod"/>
            </a:pPr>
            <a:r>
              <a:rPr lang="en-US">
                <a:solidFill>
                  <a:schemeClr val="bg1"/>
                </a:solidFill>
              </a:rPr>
              <a:t>Select the </a:t>
            </a:r>
            <a:r>
              <a:rPr lang="en-US" b="1" u="sng">
                <a:solidFill>
                  <a:schemeClr val="bg1"/>
                </a:solidFill>
              </a:rPr>
              <a:t>Sign Up</a:t>
            </a:r>
            <a:r>
              <a:rPr lang="en-US" u="sng">
                <a:solidFill>
                  <a:schemeClr val="bg1"/>
                </a:solidFill>
              </a:rPr>
              <a:t> </a:t>
            </a:r>
            <a:r>
              <a:rPr lang="en-US">
                <a:solidFill>
                  <a:schemeClr val="bg1"/>
                </a:solidFill>
              </a:rPr>
              <a:t>button. The Executive Director or a high ranking decision maker must complete the form on behalf of your organization</a:t>
            </a:r>
          </a:p>
          <a:p>
            <a:pPr marL="342900" indent="-342900" defTabSz="914400">
              <a:spcBef>
                <a:spcPct val="50000"/>
              </a:spcBef>
              <a:buFontTx/>
              <a:buAutoNum type="arabicPeriod"/>
            </a:pPr>
            <a:r>
              <a:rPr lang="en-US">
                <a:solidFill>
                  <a:schemeClr val="bg1"/>
                </a:solidFill>
              </a:rPr>
              <a:t>Complete the </a:t>
            </a:r>
            <a:r>
              <a:rPr lang="en-US" b="1" u="sng">
                <a:solidFill>
                  <a:schemeClr val="bg1"/>
                </a:solidFill>
              </a:rPr>
              <a:t>Adoption Verification Page</a:t>
            </a:r>
            <a:r>
              <a:rPr lang="en-US">
                <a:solidFill>
                  <a:schemeClr val="bg1"/>
                </a:solidFill>
              </a:rPr>
              <a:t> and be sure to complete the requested training &amp; certification information</a:t>
            </a:r>
          </a:p>
          <a:p>
            <a:pPr marL="342900" indent="-342900" defTabSz="914400">
              <a:spcBef>
                <a:spcPct val="50000"/>
              </a:spcBef>
              <a:buFontTx/>
              <a:buAutoNum type="arabicPeriod"/>
            </a:pPr>
            <a:r>
              <a:rPr lang="en-US">
                <a:solidFill>
                  <a:schemeClr val="bg1"/>
                </a:solidFill>
              </a:rPr>
              <a:t>Submit copies of your staff’s training &amp; certification details to:</a:t>
            </a:r>
          </a:p>
          <a:p>
            <a:pPr marL="342900" indent="-342900" algn="ctr" defTabSz="914400">
              <a:spcBef>
                <a:spcPct val="50000"/>
              </a:spcBef>
            </a:pPr>
            <a:r>
              <a:rPr lang="en-US" i="1">
                <a:solidFill>
                  <a:schemeClr val="bg1"/>
                </a:solidFill>
              </a:rPr>
              <a:t>     National Industry Standards                                                       1325 G Street, NW, Suite 800                                                     Washington, DC 20005</a:t>
            </a:r>
          </a:p>
          <a:p>
            <a:pPr marL="342900" indent="-342900" algn="ctr" defTabSz="914400">
              <a:spcBef>
                <a:spcPct val="50000"/>
              </a:spcBef>
            </a:pPr>
            <a:r>
              <a:rPr lang="en-US" i="1">
                <a:solidFill>
                  <a:schemeClr val="bg1"/>
                </a:solidFill>
              </a:rPr>
              <a:t> Fax 202-376-7276, Attn: National Industry Standards</a:t>
            </a:r>
          </a:p>
          <a:p>
            <a:pPr marL="342900" indent="-342900" defTabSz="914400">
              <a:spcBef>
                <a:spcPct val="50000"/>
              </a:spcBef>
            </a:pPr>
            <a:endParaRPr lang="en-US">
              <a:solidFill>
                <a:schemeClr val="bg1"/>
              </a:solidFill>
            </a:endParaRPr>
          </a:p>
        </p:txBody>
      </p:sp>
      <p:sp>
        <p:nvSpPr>
          <p:cNvPr id="7" name="TextBox 6"/>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6" descr="PP-slide-2-Michele-high-res-no-text-HS.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6867" name="Text Box 4"/>
          <p:cNvSpPr txBox="1">
            <a:spLocks noChangeArrowheads="1"/>
          </p:cNvSpPr>
          <p:nvPr/>
        </p:nvSpPr>
        <p:spPr bwMode="auto">
          <a:xfrm>
            <a:off x="2028825" y="1671638"/>
            <a:ext cx="6543675" cy="1795462"/>
          </a:xfrm>
          <a:prstGeom prst="rect">
            <a:avLst/>
          </a:prstGeom>
          <a:noFill/>
          <a:ln w="9525">
            <a:noFill/>
            <a:miter lim="800000"/>
            <a:headEnd/>
            <a:tailEnd/>
          </a:ln>
        </p:spPr>
        <p:txBody>
          <a:bodyPr>
            <a:spAutoFit/>
          </a:bodyPr>
          <a:lstStyle/>
          <a:p>
            <a:pPr defTabSz="914400" eaLnBrk="0" hangingPunct="0">
              <a:lnSpc>
                <a:spcPct val="95000"/>
              </a:lnSpc>
              <a:spcAft>
                <a:spcPct val="75000"/>
              </a:spcAft>
            </a:pPr>
            <a:r>
              <a:rPr lang="en-US" sz="2200">
                <a:solidFill>
                  <a:srgbClr val="FFFF66"/>
                </a:solidFill>
              </a:rPr>
              <a:t>To learn more about the National Industry Standards for Homeownership Education &amp; Counseling, Please visit: </a:t>
            </a:r>
            <a:endParaRPr lang="en-US" sz="2200">
              <a:solidFill>
                <a:schemeClr val="bg1"/>
              </a:solidFill>
            </a:endParaRPr>
          </a:p>
          <a:p>
            <a:pPr defTabSz="914400" eaLnBrk="0" hangingPunct="0">
              <a:spcBef>
                <a:spcPct val="5000"/>
              </a:spcBef>
            </a:pPr>
            <a:r>
              <a:rPr lang="en-US" sz="3000" i="1">
                <a:solidFill>
                  <a:schemeClr val="bg1"/>
                </a:solidFill>
              </a:rPr>
              <a:t>www.homeownershipstandards.com</a:t>
            </a:r>
          </a:p>
        </p:txBody>
      </p:sp>
      <p:sp>
        <p:nvSpPr>
          <p:cNvPr id="5" name="TextBox 4"/>
          <p:cNvSpPr txBox="1"/>
          <p:nvPr/>
        </p:nvSpPr>
        <p:spPr>
          <a:xfrm>
            <a:off x="368300" y="5778500"/>
            <a:ext cx="1206500" cy="830997"/>
          </a:xfrm>
          <a:prstGeom prst="rect">
            <a:avLst/>
          </a:prstGeom>
          <a:solidFill>
            <a:srgbClr val="7030A0"/>
          </a:solidFill>
        </p:spPr>
        <p:txBody>
          <a:bodyPr wrap="square" rtlCol="0">
            <a:spAutoFit/>
          </a:bodyPr>
          <a:lstStyle/>
          <a:p>
            <a:pPr algn="ctr"/>
            <a:r>
              <a:rPr lang="en-US" sz="1600" b="1" i="1" dirty="0" smtClean="0">
                <a:solidFill>
                  <a:schemeClr val="bg1"/>
                </a:solidFill>
              </a:rPr>
              <a:t>Insert your logo here</a:t>
            </a:r>
            <a:endParaRPr lang="en-US" sz="1600" b="1" i="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672</TotalTime>
  <Words>1329</Words>
  <Application>Microsoft Office PowerPoint</Application>
  <PresentationFormat>On-screen Show (4:3)</PresentationFormat>
  <Paragraphs>194</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National Industry Standards for Homeownership Education and Counseling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GO! Creative,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Gail Oring</dc:creator>
  <cp:lastModifiedBy>User</cp:lastModifiedBy>
  <cp:revision>46</cp:revision>
  <dcterms:created xsi:type="dcterms:W3CDTF">2009-12-10T17:19:50Z</dcterms:created>
  <dcterms:modified xsi:type="dcterms:W3CDTF">2014-05-22T17:57:12Z</dcterms:modified>
</cp:coreProperties>
</file>